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325" r:id="rId3"/>
    <p:sldId id="305" r:id="rId4"/>
    <p:sldId id="299" r:id="rId5"/>
    <p:sldId id="303" r:id="rId6"/>
    <p:sldId id="317" r:id="rId7"/>
    <p:sldId id="300" r:id="rId8"/>
    <p:sldId id="301" r:id="rId9"/>
    <p:sldId id="304" r:id="rId10"/>
    <p:sldId id="324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97" r:id="rId25"/>
    <p:sldId id="271" r:id="rId26"/>
    <p:sldId id="273" r:id="rId27"/>
    <p:sldId id="274" r:id="rId28"/>
    <p:sldId id="277" r:id="rId29"/>
    <p:sldId id="298" r:id="rId30"/>
    <p:sldId id="276" r:id="rId31"/>
    <p:sldId id="280" r:id="rId32"/>
    <p:sldId id="281" r:id="rId33"/>
    <p:sldId id="282" r:id="rId34"/>
    <p:sldId id="283" r:id="rId35"/>
    <p:sldId id="308" r:id="rId36"/>
    <p:sldId id="309" r:id="rId37"/>
    <p:sldId id="284" r:id="rId38"/>
    <p:sldId id="318" r:id="rId39"/>
    <p:sldId id="285" r:id="rId40"/>
    <p:sldId id="319" r:id="rId41"/>
    <p:sldId id="311" r:id="rId42"/>
    <p:sldId id="312" r:id="rId43"/>
    <p:sldId id="320" r:id="rId44"/>
    <p:sldId id="321" r:id="rId45"/>
    <p:sldId id="291" r:id="rId46"/>
    <p:sldId id="292" r:id="rId47"/>
    <p:sldId id="322" r:id="rId48"/>
    <p:sldId id="293" r:id="rId49"/>
    <p:sldId id="294" r:id="rId50"/>
    <p:sldId id="315" r:id="rId51"/>
    <p:sldId id="316" r:id="rId52"/>
    <p:sldId id="295" r:id="rId53"/>
    <p:sldId id="296" r:id="rId54"/>
    <p:sldId id="326" r:id="rId5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491" autoAdjust="0"/>
  </p:normalViewPr>
  <p:slideViewPr>
    <p:cSldViewPr>
      <p:cViewPr>
        <p:scale>
          <a:sx n="100" d="100"/>
          <a:sy n="100" d="100"/>
        </p:scale>
        <p:origin x="-1212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373BDA-DD96-450F-8026-116FA193E636}" type="datetimeFigureOut">
              <a:rPr lang="it-IT" smtClean="0"/>
              <a:t>03/09/2015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5E8FBB-312E-4781-8D3A-91FBE88780B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6615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 txBox="1">
            <a:spLocks noGrp="1" noChangeArrowheads="1"/>
          </p:cNvSpPr>
          <p:nvPr/>
        </p:nvSpPr>
        <p:spPr bwMode="auto">
          <a:xfrm>
            <a:off x="3885275" y="8686288"/>
            <a:ext cx="2971092" cy="45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680" tIns="47339" rIns="94680" bIns="47339" anchor="b"/>
          <a:lstStyle>
            <a:lvl1pPr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410598E-D0BD-449C-B6C5-40071F50E48F}" type="slidenum">
              <a:rPr lang="en-GB" altLang="it-IT">
                <a:latin typeface="Arial" pitchFamily="34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2</a:t>
            </a:fld>
            <a:endParaRPr lang="en-GB" altLang="it-IT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0963" name="Rectangle 5"/>
          <p:cNvSpPr txBox="1">
            <a:spLocks noGrp="1" noChangeArrowheads="1"/>
          </p:cNvSpPr>
          <p:nvPr/>
        </p:nvSpPr>
        <p:spPr bwMode="auto">
          <a:xfrm>
            <a:off x="3886908" y="8686288"/>
            <a:ext cx="2971092" cy="45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296" tIns="0" rIns="19296" bIns="0" anchor="b"/>
          <a:lstStyle>
            <a:lvl1pPr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8875351-60F7-4F85-9BA2-B5FFB5645EB6}" type="slidenum">
              <a:rPr lang="en-US" altLang="it-IT" sz="1000" i="1">
                <a:latin typeface="Times New Roman" pitchFamily="18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2</a:t>
            </a:fld>
            <a:endParaRPr lang="en-US" altLang="it-IT" sz="1000" i="1"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27113" y="738188"/>
            <a:ext cx="4802187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7260" y="3579804"/>
            <a:ext cx="5635281" cy="475406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47" tIns="43414" rIns="90047" bIns="43414" numCol="1" anchor="t" anchorCtr="0" compatLnSpc="1">
            <a:prstTxWarp prst="textNoShape">
              <a:avLst/>
            </a:prstTxWarp>
          </a:bodyPr>
          <a:lstStyle/>
          <a:p>
            <a:endParaRPr lang="el-GR" altLang="it-IT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4813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CC021C0-C8A8-474B-874A-FCA2F90932CE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12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4915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71E7A9C-99E4-4785-B706-DC836FC92677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13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5018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AEAB93F-3DFE-4AA5-AB6D-A4D3B5407F6F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14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5120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1B9A953-B02C-4C5F-9A93-22CDA7846D5A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15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5222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6391A2B-E427-4D51-8ED7-0F10B5FC9787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16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5325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400D8C6-67DB-46AF-AC52-D593E791159E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17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54276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13DE0A1-AEA7-49FE-97FB-DD7186B52BF3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18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lvl="1" indent="-228600">
              <a:lnSpc>
                <a:spcPct val="90000"/>
              </a:lnSpc>
              <a:buFont typeface="Calibri" pitchFamily="34" charset="0"/>
              <a:buAutoNum type="arabicPeriod"/>
            </a:pPr>
            <a:endParaRPr lang="en-US" altLang="it-IT" sz="2000" smtClean="0">
              <a:solidFill>
                <a:srgbClr val="C00000"/>
              </a:solidFill>
            </a:endParaRPr>
          </a:p>
        </p:txBody>
      </p:sp>
      <p:sp>
        <p:nvSpPr>
          <p:cNvPr id="553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A16329D-3641-4DCE-8F9C-50CDE004024E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19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lvl="1" indent="-228600">
              <a:lnSpc>
                <a:spcPct val="90000"/>
              </a:lnSpc>
              <a:buFont typeface="Calibri" pitchFamily="34" charset="0"/>
              <a:buAutoNum type="arabicPeriod"/>
            </a:pPr>
            <a:endParaRPr lang="en-US" altLang="it-IT" sz="2000" smtClean="0">
              <a:solidFill>
                <a:srgbClr val="C00000"/>
              </a:solidFill>
            </a:endParaRPr>
          </a:p>
        </p:txBody>
      </p:sp>
      <p:sp>
        <p:nvSpPr>
          <p:cNvPr id="5632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E85CD19-B260-4FB7-9C65-4EBBD6189D8C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20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lvl="1">
              <a:lnSpc>
                <a:spcPct val="90000"/>
              </a:lnSpc>
              <a:buFont typeface="Calibri" pitchFamily="34" charset="0"/>
              <a:buNone/>
            </a:pPr>
            <a:endParaRPr lang="en-US" altLang="it-IT" sz="2000" smtClean="0">
              <a:solidFill>
                <a:srgbClr val="C00000"/>
              </a:solidFill>
            </a:endParaRPr>
          </a:p>
        </p:txBody>
      </p:sp>
      <p:sp>
        <p:nvSpPr>
          <p:cNvPr id="5734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5D0043D-9B16-46EE-88E4-E3A9B5D9161C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21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 txBox="1">
            <a:spLocks noGrp="1" noChangeArrowheads="1"/>
          </p:cNvSpPr>
          <p:nvPr/>
        </p:nvSpPr>
        <p:spPr bwMode="auto">
          <a:xfrm>
            <a:off x="3885275" y="8686288"/>
            <a:ext cx="2971092" cy="45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680" tIns="47339" rIns="94680" bIns="47339" anchor="b"/>
          <a:lstStyle>
            <a:lvl1pPr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410598E-D0BD-449C-B6C5-40071F50E48F}" type="slidenum">
              <a:rPr lang="en-GB" altLang="it-IT">
                <a:latin typeface="Arial" pitchFamily="34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3</a:t>
            </a:fld>
            <a:endParaRPr lang="en-GB" altLang="it-IT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0963" name="Rectangle 5"/>
          <p:cNvSpPr txBox="1">
            <a:spLocks noGrp="1" noChangeArrowheads="1"/>
          </p:cNvSpPr>
          <p:nvPr/>
        </p:nvSpPr>
        <p:spPr bwMode="auto">
          <a:xfrm>
            <a:off x="3886908" y="8686288"/>
            <a:ext cx="2971092" cy="45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296" tIns="0" rIns="19296" bIns="0" anchor="b"/>
          <a:lstStyle>
            <a:lvl1pPr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8875351-60F7-4F85-9BA2-B5FFB5645EB6}" type="slidenum">
              <a:rPr lang="en-US" altLang="it-IT" sz="1000" i="1">
                <a:latin typeface="Times New Roman" pitchFamily="18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3</a:t>
            </a:fld>
            <a:endParaRPr lang="en-US" altLang="it-IT" sz="1000" i="1"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27113" y="738188"/>
            <a:ext cx="4802187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7260" y="3579804"/>
            <a:ext cx="5635281" cy="475406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47" tIns="43414" rIns="90047" bIns="43414" numCol="1" anchor="t" anchorCtr="0" compatLnSpc="1">
            <a:prstTxWarp prst="textNoShape">
              <a:avLst/>
            </a:prstTxWarp>
          </a:bodyPr>
          <a:lstStyle/>
          <a:p>
            <a:endParaRPr lang="el-GR" altLang="it-IT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5837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62B6839-047B-4EAE-955A-2ED033EB0072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22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5939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8DB6FED-82E4-46CD-99F3-2F63065F3C8C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23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5939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8DB6FED-82E4-46CD-99F3-2F63065F3C8C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24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61444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BD9372D-0D93-401A-A503-CA67AFE8408E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25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+mj-lt"/>
              <a:buNone/>
            </a:pPr>
            <a:endParaRPr lang="en-US" altLang="it-IT" sz="800" smtClean="0"/>
          </a:p>
        </p:txBody>
      </p:sp>
      <p:sp>
        <p:nvSpPr>
          <p:cNvPr id="6349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47E71F2-5A2C-4A78-B20E-3F449450F1C8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26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6451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C7E670C-9899-49A3-8627-BBBC1C41D38F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27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67588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8825455-C7B6-46DD-A067-E45E5A5CED3D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28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67588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8825455-C7B6-46DD-A067-E45E5A5CED3D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29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66564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324E409-04F6-467A-943A-18CCE88544EC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30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70660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8BD14BF-4A93-4A93-88E8-B5369666F78F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31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44500" indent="-444500" eaLnBrk="1" hangingPunct="1">
              <a:buFont typeface="Arial" charset="0"/>
              <a:buChar char="•"/>
              <a:defRPr/>
            </a:pPr>
            <a:r>
              <a:rPr lang="en-GB" altLang="ko-KR" sz="1200" dirty="0" smtClean="0"/>
              <a:t>Set of pick-and-choose building blocks allowing a statistical office to expose data to the external world based on access rights</a:t>
            </a:r>
          </a:p>
          <a:p>
            <a:pPr marL="444500" indent="-444500" eaLnBrk="1" hangingPunct="1">
              <a:buFont typeface="Arial" charset="0"/>
              <a:buChar char="•"/>
              <a:defRPr/>
            </a:pPr>
            <a:r>
              <a:rPr lang="en-GB" altLang="ko-KR" sz="1200" dirty="0" smtClean="0"/>
              <a:t>Developed in both .NET and Java (only Web  Service and Web Client) using SdmxSource</a:t>
            </a:r>
            <a:r>
              <a:rPr lang="en-GB" altLang="ko-KR" sz="1200" baseline="0" dirty="0" smtClean="0"/>
              <a:t> APIs</a:t>
            </a:r>
            <a:endParaRPr lang="en-GB" altLang="ko-KR" sz="1200" dirty="0" smtClean="0"/>
          </a:p>
          <a:p>
            <a:pPr marL="444500" indent="-444500" eaLnBrk="1" hangingPunct="1">
              <a:buFont typeface="Arial" charset="0"/>
              <a:buChar char="•"/>
              <a:defRPr/>
            </a:pPr>
            <a:r>
              <a:rPr lang="en-GB" altLang="ko-KR" sz="1200" dirty="0" smtClean="0"/>
              <a:t>Provides data and structural metadata based on mappings to an organization data warehouse </a:t>
            </a:r>
          </a:p>
          <a:p>
            <a:pPr marL="444500" indent="-444500" eaLnBrk="1" hangingPunct="1">
              <a:buFont typeface="Arial" charset="0"/>
              <a:buChar char="•"/>
              <a:defRPr/>
            </a:pPr>
            <a:r>
              <a:rPr lang="en-GB" altLang="ko-KR" sz="1200" dirty="0" smtClean="0"/>
              <a:t>Conform to SDMX Web Service guidelines</a:t>
            </a:r>
          </a:p>
          <a:p>
            <a:pPr marL="444500" indent="-444500" eaLnBrk="1" hangingPunct="1">
              <a:buFont typeface="Arial" charset="0"/>
              <a:buChar char="•"/>
              <a:defRPr/>
            </a:pPr>
            <a:r>
              <a:rPr lang="en-GB" altLang="ko-KR" sz="1200" dirty="0" smtClean="0"/>
              <a:t>Open Source package under the EUPL licence v.1.1</a:t>
            </a:r>
          </a:p>
          <a:p>
            <a:pPr marL="444500" indent="-444500" eaLnBrk="1" hangingPunct="1">
              <a:buFont typeface="Arial" charset="0"/>
              <a:buChar char="•"/>
              <a:defRPr/>
            </a:pPr>
            <a:r>
              <a:rPr lang="en-GB" altLang="ko-KR" sz="1200" dirty="0" smtClean="0"/>
              <a:t>Support push and  pull modes</a:t>
            </a:r>
          </a:p>
          <a:p>
            <a:pPr>
              <a:spcBef>
                <a:spcPct val="0"/>
              </a:spcBef>
              <a:spcAft>
                <a:spcPts val="1800"/>
              </a:spcAft>
              <a:buFont typeface="Wingdings" pitchFamily="2" charset="2"/>
              <a:buNone/>
            </a:pPr>
            <a:r>
              <a:rPr lang="en-GB" altLang="it-IT" dirty="0" smtClean="0"/>
              <a:t>Prerequisite</a:t>
            </a:r>
            <a:r>
              <a:rPr lang="en-GB" altLang="it-IT" b="1" dirty="0" smtClean="0"/>
              <a:t>:</a:t>
            </a:r>
            <a:r>
              <a:rPr lang="en-GB" altLang="it-IT" dirty="0" smtClean="0"/>
              <a:t>  data to be disseminated/reporting has to be stored in a database or PC-Axis files</a:t>
            </a:r>
          </a:p>
          <a:p>
            <a:pPr>
              <a:spcBef>
                <a:spcPct val="0"/>
              </a:spcBef>
              <a:spcAft>
                <a:spcPts val="1800"/>
              </a:spcAft>
              <a:buFont typeface="Wingdings" pitchFamily="2" charset="2"/>
              <a:buChar char="§"/>
            </a:pPr>
            <a:r>
              <a:rPr lang="en-GB" altLang="it-IT" b="1" dirty="0" smtClean="0"/>
              <a:t> Mapping Store</a:t>
            </a:r>
            <a:r>
              <a:rPr lang="en-GB" altLang="it-IT" dirty="0" smtClean="0"/>
              <a:t> – repository of SDMX structural metadata and mapping information.</a:t>
            </a:r>
          </a:p>
          <a:p>
            <a:pPr>
              <a:spcBef>
                <a:spcPct val="0"/>
              </a:spcBef>
              <a:spcAft>
                <a:spcPts val="1800"/>
              </a:spcAft>
              <a:buFont typeface="Wingdings" pitchFamily="2" charset="2"/>
              <a:buChar char="§"/>
            </a:pPr>
            <a:r>
              <a:rPr lang="en-GB" altLang="it-IT" dirty="0" smtClean="0"/>
              <a:t> </a:t>
            </a:r>
            <a:r>
              <a:rPr lang="en-GB" altLang="it-IT" b="1" dirty="0" smtClean="0"/>
              <a:t>Mapping Assistant </a:t>
            </a:r>
            <a:r>
              <a:rPr lang="en-GB" altLang="it-IT" dirty="0" smtClean="0"/>
              <a:t>- provides mapping information between SDMX artefact and the local data storage scheme.</a:t>
            </a:r>
          </a:p>
          <a:p>
            <a:pPr>
              <a:spcBef>
                <a:spcPct val="0"/>
              </a:spcBef>
              <a:spcAft>
                <a:spcPts val="1800"/>
              </a:spcAft>
              <a:buFont typeface="Wingdings" pitchFamily="2" charset="2"/>
              <a:buChar char="§"/>
            </a:pPr>
            <a:r>
              <a:rPr lang="en-GB" altLang="it-IT" b="1" dirty="0" smtClean="0"/>
              <a:t> Test Client -  </a:t>
            </a:r>
            <a:r>
              <a:rPr lang="en-GB" altLang="it-IT" dirty="0" smtClean="0"/>
              <a:t>an application to test the mappings performed through the Mapping Assistant. It also acts as an “SDMX query” builder and client against the Web Service. </a:t>
            </a:r>
            <a:r>
              <a:rPr lang="en-US" altLang="it-IT" dirty="0" smtClean="0"/>
              <a:t>It can be used successfully in the “Push” mode</a:t>
            </a:r>
            <a:r>
              <a:rPr lang="en-GB" altLang="it-IT" dirty="0" smtClean="0"/>
              <a:t>. </a:t>
            </a:r>
            <a:endParaRPr lang="en-GB" altLang="it-IT" b="1" dirty="0" smtClean="0"/>
          </a:p>
          <a:p>
            <a:pPr>
              <a:spcBef>
                <a:spcPct val="0"/>
              </a:spcBef>
              <a:spcAft>
                <a:spcPts val="1800"/>
              </a:spcAft>
              <a:buFont typeface="Wingdings" pitchFamily="2" charset="2"/>
              <a:buChar char="§"/>
            </a:pPr>
            <a:r>
              <a:rPr lang="en-GB" altLang="it-IT" b="1" dirty="0" smtClean="0"/>
              <a:t> Web Service - </a:t>
            </a:r>
            <a:r>
              <a:rPr lang="en-GB" altLang="it-IT" dirty="0" smtClean="0"/>
              <a:t>a service that accepts both data and structural metadata SDMX Query messages. </a:t>
            </a:r>
          </a:p>
          <a:p>
            <a:pPr>
              <a:spcBef>
                <a:spcPct val="0"/>
              </a:spcBef>
              <a:spcAft>
                <a:spcPts val="1800"/>
              </a:spcAft>
              <a:buFont typeface="Wingdings" pitchFamily="2" charset="2"/>
              <a:buChar char="§"/>
            </a:pPr>
            <a:r>
              <a:rPr lang="en-GB" altLang="it-IT" b="1" dirty="0" smtClean="0"/>
              <a:t> Web Client - </a:t>
            </a:r>
            <a:r>
              <a:rPr lang="en-GB" altLang="it-IT" dirty="0" smtClean="0"/>
              <a:t>a web application that allows users to create SDMX queries to be used for retrieving data from a Mapping Store database and dissemination databases using a SDMX-RI Web Service instance.  </a:t>
            </a:r>
          </a:p>
          <a:p>
            <a:pPr>
              <a:spcBef>
                <a:spcPct val="0"/>
              </a:spcBef>
              <a:spcAft>
                <a:spcPts val="1800"/>
              </a:spcAft>
              <a:buFont typeface="Wingdings" pitchFamily="2" charset="2"/>
              <a:buChar char="§"/>
            </a:pPr>
            <a:r>
              <a:rPr lang="en-US" altLang="it-IT" b="1" dirty="0" err="1" smtClean="0"/>
              <a:t>TestAuthConfig</a:t>
            </a:r>
            <a:r>
              <a:rPr lang="en-US" altLang="it-IT" dirty="0" smtClean="0"/>
              <a:t> - application for configuring authentication and authorization information for the Web Service. It allows adding, removing and updating users and maintaining the user’s list of allowed </a:t>
            </a:r>
            <a:r>
              <a:rPr lang="en-US" altLang="it-IT" dirty="0" err="1" smtClean="0"/>
              <a:t>dataflows</a:t>
            </a:r>
            <a:endParaRPr lang="en-US" alt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E8FBB-312E-4781-8D3A-91FBE88780B6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74048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71684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83ECFA-3140-4929-BE71-6C1F9955A553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32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72708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A3F8125-5AED-47C9-9280-A4C26A2A496C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33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73732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37D2285-F4A4-409D-999E-9A55845F4EB2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34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71684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83ECFA-3140-4929-BE71-6C1F9955A553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35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71684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83ECFA-3140-4929-BE71-6C1F9955A553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36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74756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A95834A-9966-4A57-B380-61F8C53352CC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37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74756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A95834A-9966-4A57-B380-61F8C53352CC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38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75780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BE3B888-25CA-40EA-A795-CCA5816BA33C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39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72708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A3F8125-5AED-47C9-9280-A4C26A2A496C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40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7987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0DDCDE3-4D4B-4232-A01D-C2A8D9C85307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41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 txBox="1">
            <a:spLocks noGrp="1" noChangeArrowheads="1"/>
          </p:cNvSpPr>
          <p:nvPr/>
        </p:nvSpPr>
        <p:spPr bwMode="auto">
          <a:xfrm>
            <a:off x="3885275" y="8686288"/>
            <a:ext cx="2971092" cy="45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680" tIns="47339" rIns="94680" bIns="47339" anchor="b"/>
          <a:lstStyle>
            <a:lvl1pPr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410598E-D0BD-449C-B6C5-40071F50E48F}" type="slidenum">
              <a:rPr lang="en-GB" altLang="it-IT">
                <a:latin typeface="Arial" pitchFamily="34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n-GB" altLang="it-IT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0963" name="Rectangle 5"/>
          <p:cNvSpPr txBox="1">
            <a:spLocks noGrp="1" noChangeArrowheads="1"/>
          </p:cNvSpPr>
          <p:nvPr/>
        </p:nvSpPr>
        <p:spPr bwMode="auto">
          <a:xfrm>
            <a:off x="3886908" y="8686288"/>
            <a:ext cx="2971092" cy="45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296" tIns="0" rIns="19296" bIns="0" anchor="b"/>
          <a:lstStyle>
            <a:lvl1pPr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8875351-60F7-4F85-9BA2-B5FFB5645EB6}" type="slidenum">
              <a:rPr lang="en-US" altLang="it-IT" sz="1000" i="1">
                <a:latin typeface="Times New Roman" pitchFamily="18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n-US" altLang="it-IT" sz="1000" i="1"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27113" y="738188"/>
            <a:ext cx="4802187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7260" y="3579804"/>
            <a:ext cx="5635281" cy="475406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47" tIns="43414" rIns="90047" bIns="43414" numCol="1" anchor="t" anchorCtr="0" compatLnSpc="1">
            <a:prstTxWarp prst="textNoShape">
              <a:avLst/>
            </a:prstTxWarp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(*) version used for the training</a:t>
            </a:r>
            <a:endParaRPr lang="it-I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US" sz="1200" b="1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IDataReaderEngine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provides an interface for reading SDMX datasets produced from an arbitrary source</a:t>
            </a:r>
            <a:endParaRPr lang="el-GR" altLang="it-IT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809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8D02006-0DD1-4791-BB71-357460786694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42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7987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0DDCDE3-4D4B-4232-A01D-C2A8D9C85307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43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72708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A3F8125-5AED-47C9-9280-A4C26A2A496C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44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8192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493A01D-C489-4CA6-8099-741B5D05A5B5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45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8294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7169407-2A32-48D9-83FB-AF198842F958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46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72708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A3F8125-5AED-47C9-9280-A4C26A2A496C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47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8397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51BE262-EC3D-4BC2-9128-334876361BBF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48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8499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BA3275E-2762-4E85-B8F0-C3AEBA794E3F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49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71684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83ECFA-3140-4929-BE71-6C1F9955A553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50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8397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51BE262-EC3D-4BC2-9128-334876361BBF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51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 txBox="1">
            <a:spLocks noGrp="1" noChangeArrowheads="1"/>
          </p:cNvSpPr>
          <p:nvPr/>
        </p:nvSpPr>
        <p:spPr bwMode="auto">
          <a:xfrm>
            <a:off x="3885275" y="8686288"/>
            <a:ext cx="2971092" cy="45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680" tIns="47339" rIns="94680" bIns="47339" anchor="b"/>
          <a:lstStyle>
            <a:lvl1pPr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410598E-D0BD-449C-B6C5-40071F50E48F}" type="slidenum">
              <a:rPr lang="en-GB" altLang="it-IT">
                <a:latin typeface="Arial" pitchFamily="34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en-GB" altLang="it-IT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0963" name="Rectangle 5"/>
          <p:cNvSpPr txBox="1">
            <a:spLocks noGrp="1" noChangeArrowheads="1"/>
          </p:cNvSpPr>
          <p:nvPr/>
        </p:nvSpPr>
        <p:spPr bwMode="auto">
          <a:xfrm>
            <a:off x="3886908" y="8686288"/>
            <a:ext cx="2971092" cy="45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296" tIns="0" rIns="19296" bIns="0" anchor="b"/>
          <a:lstStyle>
            <a:lvl1pPr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8875351-60F7-4F85-9BA2-B5FFB5645EB6}" type="slidenum">
              <a:rPr lang="en-US" altLang="it-IT" sz="1000" i="1">
                <a:latin typeface="Times New Roman" pitchFamily="18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en-US" altLang="it-IT" sz="1000" i="1"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27113" y="738188"/>
            <a:ext cx="4802187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7260" y="3579804"/>
            <a:ext cx="5635281" cy="475406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47" tIns="43414" rIns="90047" bIns="43414" numCol="1" anchor="t" anchorCtr="0" compatLnSpc="1">
            <a:prstTxWarp prst="textNoShape">
              <a:avLst/>
            </a:prstTxWarp>
          </a:bodyPr>
          <a:lstStyle/>
          <a:p>
            <a:endParaRPr lang="el-GR" altLang="it-IT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8602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DDDE560-7BE1-45DB-BE08-EC9A98C0B912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52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8704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BCE7923-7190-4278-8537-05CB137E2327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53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Along with official mime types (e.g.: text/html, application/xml,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etc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 the standard also defines a syntax allowing a service to define its own types. The SDMX Restful API makes use of this functionality and the syntax is as follows: application/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vnd.sdmx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.[format]+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xml;version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=[version]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where [format] should be replaced with the desired format (i.e. :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genericdata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structurespecificdata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structure,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etc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and [version] should be replaced with one of the versions of the SDMX standard, starting with SDMX 2.1 (e.g.: 2.1, future SDMX versions,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etc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</a:t>
            </a:r>
          </a:p>
          <a:p>
            <a:endParaRPr lang="it-IT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it-IT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application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vnd.sdmx.genericdata+xml;version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=2.1</a:t>
            </a:r>
          </a:p>
          <a:p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application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vnd.sdmx.structurespecificdata+xml;version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=2.1 </a:t>
            </a:r>
          </a:p>
          <a:p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application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vnd.sdmx.generictimeseriesdata+xml;version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=2.1</a:t>
            </a:r>
          </a:p>
          <a:p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application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vnd.sdmx.structurespecifictimeseriesdata+xml;version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=2.1</a:t>
            </a:r>
          </a:p>
          <a:p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application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vnd.sdmx.genericmetadata+xml;version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=2.1</a:t>
            </a:r>
          </a:p>
          <a:p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application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vnd.sdmx.structurespecificmetadata+xml;version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=2.1</a:t>
            </a:r>
          </a:p>
          <a:p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application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vnd.sdmx.structure+xml;version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=2.1</a:t>
            </a:r>
          </a:p>
          <a:p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application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vnd.sdmx.schema+xml;version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=2.1 </a:t>
            </a:r>
          </a:p>
          <a:p>
            <a:endParaRPr lang="en-US" altLang="it-IT" dirty="0" smtClean="0"/>
          </a:p>
        </p:txBody>
      </p:sp>
      <p:sp>
        <p:nvSpPr>
          <p:cNvPr id="8397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51BE262-EC3D-4BC2-9128-334876361BBF}" type="slidenum">
              <a:rPr lang="en-US" altLang="it-IT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54</a:t>
            </a:fld>
            <a:endParaRPr lang="en-US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85275" y="8686288"/>
            <a:ext cx="2971092" cy="45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680" tIns="47339" rIns="94680" bIns="47339" anchor="b"/>
          <a:lstStyle>
            <a:lvl1pPr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47083E4-545A-4DE5-9265-DAF17E89B521}" type="slidenum">
              <a:rPr lang="en-GB" altLang="it-IT">
                <a:latin typeface="Arial" pitchFamily="34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en-GB" altLang="it-IT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39939" name="Rectangle 5"/>
          <p:cNvSpPr txBox="1">
            <a:spLocks noGrp="1" noChangeArrowheads="1"/>
          </p:cNvSpPr>
          <p:nvPr/>
        </p:nvSpPr>
        <p:spPr bwMode="auto">
          <a:xfrm>
            <a:off x="3886908" y="8686288"/>
            <a:ext cx="2971092" cy="45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296" tIns="0" rIns="19296" bIns="0" anchor="b"/>
          <a:lstStyle>
            <a:lvl1pPr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D68407E-5D4C-4A5F-A0DD-FDF4FBFDC0DF}" type="slidenum">
              <a:rPr lang="en-US" altLang="it-IT" sz="1000" i="1">
                <a:latin typeface="Times New Roman" pitchFamily="18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en-US" altLang="it-IT" sz="1000" i="1"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399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27113" y="738188"/>
            <a:ext cx="4802187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7260" y="3579804"/>
            <a:ext cx="5635281" cy="475406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47" tIns="43414" rIns="90047" bIns="43414" numCol="1" anchor="t" anchorCtr="0" compatLnSpc="1">
            <a:prstTxWarp prst="textNoShape">
              <a:avLst/>
            </a:prstTxWarp>
          </a:bodyPr>
          <a:lstStyle/>
          <a:p>
            <a:endParaRPr lang="el-GR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 txBox="1">
            <a:spLocks noGrp="1" noChangeArrowheads="1"/>
          </p:cNvSpPr>
          <p:nvPr/>
        </p:nvSpPr>
        <p:spPr bwMode="auto">
          <a:xfrm>
            <a:off x="3885275" y="8686288"/>
            <a:ext cx="2971092" cy="45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680" tIns="47339" rIns="94680" bIns="47339" anchor="b"/>
          <a:lstStyle>
            <a:lvl1pPr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410598E-D0BD-449C-B6C5-40071F50E48F}" type="slidenum">
              <a:rPr lang="en-GB" altLang="it-IT">
                <a:latin typeface="Arial" pitchFamily="34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en-GB" altLang="it-IT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0963" name="Rectangle 5"/>
          <p:cNvSpPr txBox="1">
            <a:spLocks noGrp="1" noChangeArrowheads="1"/>
          </p:cNvSpPr>
          <p:nvPr/>
        </p:nvSpPr>
        <p:spPr bwMode="auto">
          <a:xfrm>
            <a:off x="3886908" y="8686288"/>
            <a:ext cx="2971092" cy="45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296" tIns="0" rIns="19296" bIns="0" anchor="b"/>
          <a:lstStyle>
            <a:lvl1pPr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8875351-60F7-4F85-9BA2-B5FFB5645EB6}" type="slidenum">
              <a:rPr lang="en-US" altLang="it-IT" sz="1000" i="1">
                <a:latin typeface="Times New Roman" pitchFamily="18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en-US" altLang="it-IT" sz="1000" i="1"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27113" y="738188"/>
            <a:ext cx="4802187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7260" y="3579804"/>
            <a:ext cx="5635281" cy="475406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47" tIns="43414" rIns="90047" bIns="43414" numCol="1" anchor="t" anchorCtr="0" compatLnSpc="1">
            <a:prstTxWarp prst="textNoShape">
              <a:avLst/>
            </a:prstTxWarp>
          </a:bodyPr>
          <a:lstStyle/>
          <a:p>
            <a:endParaRPr lang="el-GR" altLang="it-IT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 txBox="1">
            <a:spLocks noGrp="1" noChangeArrowheads="1"/>
          </p:cNvSpPr>
          <p:nvPr/>
        </p:nvSpPr>
        <p:spPr bwMode="auto">
          <a:xfrm>
            <a:off x="3885275" y="8686288"/>
            <a:ext cx="2971092" cy="45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680" tIns="47339" rIns="94680" bIns="47339" anchor="b"/>
          <a:lstStyle>
            <a:lvl1pPr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477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410598E-D0BD-449C-B6C5-40071F50E48F}" type="slidenum">
              <a:rPr lang="en-GB" altLang="it-IT">
                <a:latin typeface="Arial" pitchFamily="34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9</a:t>
            </a:fld>
            <a:endParaRPr lang="en-GB" altLang="it-IT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0963" name="Rectangle 5"/>
          <p:cNvSpPr txBox="1">
            <a:spLocks noGrp="1" noChangeArrowheads="1"/>
          </p:cNvSpPr>
          <p:nvPr/>
        </p:nvSpPr>
        <p:spPr bwMode="auto">
          <a:xfrm>
            <a:off x="3886908" y="8686288"/>
            <a:ext cx="2971092" cy="45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296" tIns="0" rIns="19296" bIns="0" anchor="b"/>
          <a:lstStyle>
            <a:lvl1pPr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71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71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8875351-60F7-4F85-9BA2-B5FFB5645EB6}" type="slidenum">
              <a:rPr lang="en-US" altLang="it-IT" sz="1000" i="1">
                <a:latin typeface="Times New Roman" pitchFamily="18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9</a:t>
            </a:fld>
            <a:endParaRPr lang="en-US" altLang="it-IT" sz="1000" i="1"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27113" y="738188"/>
            <a:ext cx="4802187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7260" y="3579804"/>
            <a:ext cx="5635281" cy="475406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47" tIns="43414" rIns="90047" bIns="43414" numCol="1" anchor="t" anchorCtr="0" compatLnSpc="1">
            <a:prstTxWarp prst="textNoShape">
              <a:avLst/>
            </a:prstTxWarp>
          </a:bodyPr>
          <a:lstStyle/>
          <a:p>
            <a:endParaRPr lang="el-GR" altLang="it-IT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it-IT" smtClean="0"/>
          </a:p>
        </p:txBody>
      </p:sp>
      <p:sp>
        <p:nvSpPr>
          <p:cNvPr id="61444" name="Segnaposto numero diapositiva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BD9372D-0D93-401A-A503-CA67AFE8408E}" type="slidenum">
              <a:rPr lang="en-US" altLang="it-IT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10</a:t>
            </a:fld>
            <a:endParaRPr lang="en-US" altLang="it-IT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FB4-74C4-42C2-8649-763D8E14044F}" type="datetimeFigureOut">
              <a:rPr lang="it-IT" smtClean="0"/>
              <a:t>03/09/2015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5F6CF-89ED-4299-B54A-464A2378AF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7922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FB4-74C4-42C2-8649-763D8E14044F}" type="datetimeFigureOut">
              <a:rPr lang="it-IT" smtClean="0"/>
              <a:t>03/09/2015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5F6CF-89ED-4299-B54A-464A2378AF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2180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FB4-74C4-42C2-8649-763D8E14044F}" type="datetimeFigureOut">
              <a:rPr lang="it-IT" smtClean="0"/>
              <a:t>03/09/2015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5F6CF-89ED-4299-B54A-464A2378AF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696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FB4-74C4-42C2-8649-763D8E14044F}" type="datetimeFigureOut">
              <a:rPr lang="it-IT" smtClean="0"/>
              <a:t>03/09/2015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5F6CF-89ED-4299-B54A-464A2378AF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5599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FB4-74C4-42C2-8649-763D8E14044F}" type="datetimeFigureOut">
              <a:rPr lang="it-IT" smtClean="0"/>
              <a:t>03/09/2015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5F6CF-89ED-4299-B54A-464A2378AF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9757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FB4-74C4-42C2-8649-763D8E14044F}" type="datetimeFigureOut">
              <a:rPr lang="it-IT" smtClean="0"/>
              <a:t>03/09/2015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5F6CF-89ED-4299-B54A-464A2378AF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815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FB4-74C4-42C2-8649-763D8E14044F}" type="datetimeFigureOut">
              <a:rPr lang="it-IT" smtClean="0"/>
              <a:t>03/09/2015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5F6CF-89ED-4299-B54A-464A2378AF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727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FB4-74C4-42C2-8649-763D8E14044F}" type="datetimeFigureOut">
              <a:rPr lang="it-IT" smtClean="0"/>
              <a:t>03/09/2015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5F6CF-89ED-4299-B54A-464A2378AF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8000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FB4-74C4-42C2-8649-763D8E14044F}" type="datetimeFigureOut">
              <a:rPr lang="it-IT" smtClean="0"/>
              <a:t>03/09/2015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5F6CF-89ED-4299-B54A-464A2378AF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1730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FB4-74C4-42C2-8649-763D8E14044F}" type="datetimeFigureOut">
              <a:rPr lang="it-IT" smtClean="0"/>
              <a:t>03/09/2015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5F6CF-89ED-4299-B54A-464A2378AF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0769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FB4-74C4-42C2-8649-763D8E14044F}" type="datetimeFigureOut">
              <a:rPr lang="it-IT" smtClean="0"/>
              <a:t>03/09/2015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5F6CF-89ED-4299-B54A-464A2378AF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9513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03FB4-74C4-42C2-8649-763D8E14044F}" type="datetimeFigureOut">
              <a:rPr lang="it-IT" smtClean="0"/>
              <a:t>03/09/2015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5F6CF-89ED-4299-B54A-464A2378AF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0570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www.crystalgraphics.com/powerpictures/Image.Search.Details.asp?product=190368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ttotitolo 2"/>
          <p:cNvSpPr>
            <a:spLocks noGrp="1"/>
          </p:cNvSpPr>
          <p:nvPr>
            <p:ph type="subTitle" idx="1"/>
          </p:nvPr>
        </p:nvSpPr>
        <p:spPr>
          <a:xfrm>
            <a:off x="1071563" y="981075"/>
            <a:ext cx="7072312" cy="3024188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rgbClr val="C00000"/>
                </a:solidFill>
              </a:rPr>
              <a:t>SDMX training</a:t>
            </a:r>
          </a:p>
          <a:p>
            <a:pPr>
              <a:defRPr/>
            </a:pPr>
            <a:r>
              <a:rPr lang="en-US" b="1" dirty="0" smtClean="0">
                <a:solidFill>
                  <a:srgbClr val="C00000"/>
                </a:solidFill>
              </a:rPr>
              <a:t>How to publish data using SDMX-RI for a global DSD </a:t>
            </a:r>
          </a:p>
          <a:p>
            <a:pPr eaLnBrk="1" hangingPunct="1">
              <a:defRPr/>
            </a:pPr>
            <a:r>
              <a:rPr lang="en-US" sz="2000" b="1" dirty="0" smtClean="0"/>
              <a:t>28 September 2015</a:t>
            </a:r>
            <a:endParaRPr lang="en-US" sz="2000" b="1" dirty="0" smtClean="0">
              <a:solidFill>
                <a:srgbClr val="C00000"/>
              </a:solidFill>
            </a:endParaRPr>
          </a:p>
          <a:p>
            <a:pPr eaLnBrk="1" hangingPunct="1">
              <a:defRPr/>
            </a:pPr>
            <a:r>
              <a:rPr lang="en-US" sz="2400" b="1" dirty="0" smtClean="0">
                <a:solidFill>
                  <a:srgbClr val="C00000"/>
                </a:solidFill>
              </a:rPr>
              <a:t>Francesco Rizzo</a:t>
            </a:r>
          </a:p>
          <a:p>
            <a:pPr eaLnBrk="1" hangingPunct="1">
              <a:defRPr/>
            </a:pPr>
            <a:r>
              <a:rPr lang="en-US" sz="2400" b="1" dirty="0" smtClean="0">
                <a:solidFill>
                  <a:srgbClr val="C00000"/>
                </a:solidFill>
              </a:rPr>
              <a:t>rizzo@istat.it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175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olo 1"/>
          <p:cNvSpPr>
            <a:spLocks noGrp="1"/>
          </p:cNvSpPr>
          <p:nvPr>
            <p:ph type="title" idx="4294967295"/>
          </p:nvPr>
        </p:nvSpPr>
        <p:spPr>
          <a:xfrm>
            <a:off x="539750" y="2420938"/>
            <a:ext cx="8229600" cy="576262"/>
          </a:xfrm>
        </p:spPr>
        <p:txBody>
          <a:bodyPr>
            <a:noAutofit/>
          </a:bodyPr>
          <a:lstStyle/>
          <a:p>
            <a:pPr eaLnBrk="1" hangingPunct="1"/>
            <a:r>
              <a:rPr lang="en-GB" altLang="it-IT" sz="4000" b="1" dirty="0" smtClean="0">
                <a:solidFill>
                  <a:srgbClr val="C00000"/>
                </a:solidFill>
              </a:rPr>
              <a:t>Mapping Assistant</a:t>
            </a:r>
            <a:endParaRPr lang="en-GB" altLang="it-IT" sz="40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26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576262"/>
          </a:xfrm>
        </p:spPr>
        <p:txBody>
          <a:bodyPr/>
          <a:lstStyle/>
          <a:p>
            <a:pPr eaLnBrk="1" hangingPunct="1"/>
            <a:r>
              <a:rPr lang="en-US" altLang="it-IT" sz="2800" b="1" dirty="0" smtClean="0">
                <a:solidFill>
                  <a:srgbClr val="C00000"/>
                </a:solidFill>
              </a:rPr>
              <a:t>Mapping Assistant workflow</a:t>
            </a:r>
            <a:endParaRPr lang="en-US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250825" y="723900"/>
            <a:ext cx="8642350" cy="2732088"/>
          </a:xfrm>
          <a:prstGeom prst="rightArrow">
            <a:avLst>
              <a:gd name="adj1" fmla="val 50000"/>
              <a:gd name="adj2" fmla="val 40034"/>
            </a:avLst>
          </a:prstGeom>
          <a:solidFill>
            <a:schemeClr val="accent5">
              <a:lumMod val="20000"/>
              <a:lumOff val="80000"/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>
              <a:latin typeface="Arial" charset="0"/>
            </a:endParaRP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1804988" y="1484313"/>
            <a:ext cx="1593850" cy="1184275"/>
          </a:xfrm>
          <a:prstGeom prst="roundRect">
            <a:avLst>
              <a:gd name="adj" fmla="val 16667"/>
            </a:avLst>
          </a:prstGeom>
          <a:solidFill>
            <a:srgbClr val="FFC000">
              <a:alpha val="73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b="1" dirty="0">
                <a:latin typeface="+mn-lt"/>
                <a:sym typeface="Arial" charset="0"/>
              </a:rPr>
              <a:t>STEP 1</a:t>
            </a:r>
          </a:p>
          <a:p>
            <a:pPr algn="ctr">
              <a:defRPr/>
            </a:pPr>
            <a:r>
              <a:rPr lang="en-US" sz="1400" dirty="0">
                <a:latin typeface="+mn-lt"/>
                <a:sym typeface="Arial" charset="0"/>
              </a:rPr>
              <a:t>Load SDMX </a:t>
            </a:r>
          </a:p>
          <a:p>
            <a:pPr algn="ctr">
              <a:defRPr/>
            </a:pPr>
            <a:r>
              <a:rPr lang="en-US" sz="1400" dirty="0">
                <a:latin typeface="+mn-lt"/>
                <a:sym typeface="Arial" charset="0"/>
              </a:rPr>
              <a:t>Structures</a:t>
            </a:r>
          </a:p>
          <a:p>
            <a:pPr algn="ctr">
              <a:defRPr/>
            </a:pPr>
            <a:r>
              <a:rPr lang="en-US" sz="1400" dirty="0">
                <a:latin typeface="+mn-lt"/>
                <a:sym typeface="Arial" charset="0"/>
              </a:rPr>
              <a:t>(CategoryScheme,</a:t>
            </a:r>
          </a:p>
          <a:p>
            <a:pPr algn="ctr">
              <a:defRPr/>
            </a:pPr>
            <a:r>
              <a:rPr lang="en-US" sz="1400" dirty="0">
                <a:latin typeface="+mn-lt"/>
                <a:sym typeface="Arial" charset="0"/>
              </a:rPr>
              <a:t> DataFlow, DSD)</a:t>
            </a:r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5119688" y="1487488"/>
            <a:ext cx="1593850" cy="1220787"/>
          </a:xfrm>
          <a:prstGeom prst="roundRect">
            <a:avLst>
              <a:gd name="adj" fmla="val 16667"/>
            </a:avLst>
          </a:prstGeom>
          <a:solidFill>
            <a:srgbClr val="FFC000">
              <a:alpha val="7294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800" b="1">
                <a:sym typeface="Arial" pitchFamily="34" charset="0"/>
              </a:rPr>
              <a:t>STEP 3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Map local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Concepts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to SDMX ones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(Mapping Set)</a:t>
            </a:r>
          </a:p>
        </p:txBody>
      </p:sp>
      <p:sp>
        <p:nvSpPr>
          <p:cNvPr id="8" name="AutoShape 14"/>
          <p:cNvSpPr>
            <a:spLocks noChangeArrowheads="1"/>
          </p:cNvSpPr>
          <p:nvPr/>
        </p:nvSpPr>
        <p:spPr bwMode="auto">
          <a:xfrm>
            <a:off x="6794500" y="1514475"/>
            <a:ext cx="1593850" cy="1220788"/>
          </a:xfrm>
          <a:prstGeom prst="roundRect">
            <a:avLst>
              <a:gd name="adj" fmla="val 16667"/>
            </a:avLst>
          </a:prstGeom>
          <a:solidFill>
            <a:srgbClr val="FFC000">
              <a:alpha val="7294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800" b="1">
                <a:sym typeface="Arial" pitchFamily="34" charset="0"/>
              </a:rPr>
              <a:t>STEP 4</a:t>
            </a:r>
            <a:endParaRPr lang="en-US" altLang="it-IT" sz="1400">
              <a:sym typeface="Arial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Map local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Codes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to SDMX ones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(Transcoding)</a:t>
            </a:r>
          </a:p>
        </p:txBody>
      </p:sp>
      <p:sp>
        <p:nvSpPr>
          <p:cNvPr id="9" name="AutoShape 15"/>
          <p:cNvSpPr>
            <a:spLocks noChangeArrowheads="1"/>
          </p:cNvSpPr>
          <p:nvPr/>
        </p:nvSpPr>
        <p:spPr bwMode="auto">
          <a:xfrm>
            <a:off x="3463925" y="1484313"/>
            <a:ext cx="1593850" cy="1195387"/>
          </a:xfrm>
          <a:prstGeom prst="roundRect">
            <a:avLst>
              <a:gd name="adj" fmla="val 16667"/>
            </a:avLst>
          </a:prstGeom>
          <a:solidFill>
            <a:srgbClr val="FFC000">
              <a:alpha val="7294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800" b="1">
                <a:sym typeface="Arial" pitchFamily="34" charset="0"/>
              </a:rPr>
              <a:t>STEP 2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Map local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database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schema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(Dataset)</a:t>
            </a: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333375" y="1484313"/>
            <a:ext cx="1409700" cy="1184275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63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b="1" dirty="0">
                <a:latin typeface="+mn-lt"/>
                <a:sym typeface="Arial" charset="0"/>
              </a:rPr>
              <a:t>STEP 0</a:t>
            </a:r>
          </a:p>
          <a:p>
            <a:pPr algn="ctr">
              <a:defRPr/>
            </a:pPr>
            <a:r>
              <a:rPr lang="en-US" sz="1400" dirty="0">
                <a:latin typeface="+mn-lt"/>
                <a:sym typeface="Arial" charset="0"/>
              </a:rPr>
              <a:t>MSDB Connection</a:t>
            </a:r>
          </a:p>
          <a:p>
            <a:pPr algn="ctr">
              <a:defRPr/>
            </a:pPr>
            <a:r>
              <a:rPr lang="en-US" sz="1400" dirty="0">
                <a:latin typeface="+mn-lt"/>
                <a:sym typeface="Arial" charset="0"/>
              </a:rPr>
              <a:t>DDB Connection</a:t>
            </a:r>
          </a:p>
        </p:txBody>
      </p:sp>
      <p:pic>
        <p:nvPicPr>
          <p:cNvPr id="11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141663"/>
            <a:ext cx="3790950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Connettore 2 11"/>
          <p:cNvCxnSpPr/>
          <p:nvPr/>
        </p:nvCxnSpPr>
        <p:spPr>
          <a:xfrm flipH="1" flipV="1">
            <a:off x="1038225" y="2708275"/>
            <a:ext cx="438150" cy="28813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 flipH="1" flipV="1">
            <a:off x="1190625" y="2708275"/>
            <a:ext cx="428625" cy="208915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2 13"/>
          <p:cNvCxnSpPr>
            <a:endCxn id="6" idx="2"/>
          </p:cNvCxnSpPr>
          <p:nvPr/>
        </p:nvCxnSpPr>
        <p:spPr>
          <a:xfrm flipV="1">
            <a:off x="2195513" y="2668588"/>
            <a:ext cx="406400" cy="17684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/>
          <p:cNvCxnSpPr>
            <a:endCxn id="9" idx="2"/>
          </p:cNvCxnSpPr>
          <p:nvPr/>
        </p:nvCxnSpPr>
        <p:spPr>
          <a:xfrm flipV="1">
            <a:off x="2195513" y="2679700"/>
            <a:ext cx="2065337" cy="23336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/>
          <p:cNvCxnSpPr/>
          <p:nvPr/>
        </p:nvCxnSpPr>
        <p:spPr>
          <a:xfrm flipV="1">
            <a:off x="2398713" y="2668588"/>
            <a:ext cx="3517900" cy="26320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3587750"/>
            <a:ext cx="392112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Connettore 2 17"/>
          <p:cNvCxnSpPr/>
          <p:nvPr/>
        </p:nvCxnSpPr>
        <p:spPr>
          <a:xfrm flipH="1" flipV="1">
            <a:off x="7426325" y="2735263"/>
            <a:ext cx="962025" cy="28543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53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250825" y="723900"/>
            <a:ext cx="8642350" cy="2732088"/>
          </a:xfrm>
          <a:prstGeom prst="rightArrow">
            <a:avLst>
              <a:gd name="adj1" fmla="val 50000"/>
              <a:gd name="adj2" fmla="val 40034"/>
            </a:avLst>
          </a:prstGeom>
          <a:solidFill>
            <a:schemeClr val="accent5">
              <a:lumMod val="20000"/>
              <a:lumOff val="80000"/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>
              <a:latin typeface="Arial" charset="0"/>
            </a:endParaRPr>
          </a:p>
        </p:txBody>
      </p:sp>
      <p:sp>
        <p:nvSpPr>
          <p:cNvPr id="5123" name="Titolo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576262"/>
          </a:xfrm>
        </p:spPr>
        <p:txBody>
          <a:bodyPr/>
          <a:lstStyle/>
          <a:p>
            <a:pPr eaLnBrk="1" hangingPunct="1"/>
            <a:r>
              <a:rPr lang="it-IT" altLang="it-IT" sz="2800" b="1" smtClean="0">
                <a:solidFill>
                  <a:srgbClr val="C00000"/>
                </a:solidFill>
              </a:rPr>
              <a:t>Mapping Assistant – Dataset functionalities</a:t>
            </a:r>
            <a:endParaRPr lang="it-IT" altLang="it-IT" sz="2800" smtClean="0">
              <a:solidFill>
                <a:srgbClr val="C00000"/>
              </a:solidFill>
            </a:endParaRPr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auto">
          <a:xfrm>
            <a:off x="1804988" y="1484313"/>
            <a:ext cx="1593850" cy="1184275"/>
          </a:xfrm>
          <a:prstGeom prst="roundRect">
            <a:avLst>
              <a:gd name="adj" fmla="val 16667"/>
            </a:avLst>
          </a:prstGeom>
          <a:solidFill>
            <a:srgbClr val="FFC000">
              <a:alpha val="73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b="1" dirty="0">
                <a:latin typeface="+mn-lt"/>
                <a:sym typeface="Arial" charset="0"/>
              </a:rPr>
              <a:t>STEP 1</a:t>
            </a:r>
          </a:p>
          <a:p>
            <a:pPr algn="ctr">
              <a:defRPr/>
            </a:pPr>
            <a:r>
              <a:rPr lang="en-US" sz="1400" dirty="0">
                <a:latin typeface="+mn-lt"/>
                <a:sym typeface="Arial" charset="0"/>
              </a:rPr>
              <a:t>Load SDMX </a:t>
            </a:r>
          </a:p>
          <a:p>
            <a:pPr algn="ctr">
              <a:defRPr/>
            </a:pPr>
            <a:r>
              <a:rPr lang="en-US" sz="1400" dirty="0">
                <a:latin typeface="+mn-lt"/>
                <a:sym typeface="Arial" charset="0"/>
              </a:rPr>
              <a:t>Structures</a:t>
            </a:r>
          </a:p>
          <a:p>
            <a:pPr algn="ctr">
              <a:defRPr/>
            </a:pPr>
            <a:r>
              <a:rPr lang="en-US" sz="1400" dirty="0">
                <a:latin typeface="+mn-lt"/>
                <a:sym typeface="Arial" charset="0"/>
              </a:rPr>
              <a:t>(CategoryScheme,</a:t>
            </a:r>
          </a:p>
          <a:p>
            <a:pPr algn="ctr">
              <a:defRPr/>
            </a:pPr>
            <a:r>
              <a:rPr lang="en-US" sz="1400" dirty="0">
                <a:latin typeface="+mn-lt"/>
                <a:sym typeface="Arial" charset="0"/>
              </a:rPr>
              <a:t> DataFlow, DSD)</a:t>
            </a:r>
          </a:p>
        </p:txBody>
      </p:sp>
      <p:sp>
        <p:nvSpPr>
          <p:cNvPr id="5125" name="AutoShape 13"/>
          <p:cNvSpPr>
            <a:spLocks noChangeArrowheads="1"/>
          </p:cNvSpPr>
          <p:nvPr/>
        </p:nvSpPr>
        <p:spPr bwMode="auto">
          <a:xfrm>
            <a:off x="5119688" y="1487488"/>
            <a:ext cx="1593850" cy="1220787"/>
          </a:xfrm>
          <a:prstGeom prst="roundRect">
            <a:avLst>
              <a:gd name="adj" fmla="val 16667"/>
            </a:avLst>
          </a:prstGeom>
          <a:solidFill>
            <a:srgbClr val="FFC000">
              <a:alpha val="7294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800" b="1">
                <a:sym typeface="Arial" pitchFamily="34" charset="0"/>
              </a:rPr>
              <a:t>STEP 3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Map local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Concepts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to SDMX ones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(Mapping Set)</a:t>
            </a:r>
          </a:p>
        </p:txBody>
      </p:sp>
      <p:sp>
        <p:nvSpPr>
          <p:cNvPr id="5126" name="AutoShape 14"/>
          <p:cNvSpPr>
            <a:spLocks noChangeArrowheads="1"/>
          </p:cNvSpPr>
          <p:nvPr/>
        </p:nvSpPr>
        <p:spPr bwMode="auto">
          <a:xfrm>
            <a:off x="6794500" y="1514475"/>
            <a:ext cx="1593850" cy="1220788"/>
          </a:xfrm>
          <a:prstGeom prst="roundRect">
            <a:avLst>
              <a:gd name="adj" fmla="val 16667"/>
            </a:avLst>
          </a:prstGeom>
          <a:solidFill>
            <a:srgbClr val="FFC000">
              <a:alpha val="7294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800" b="1">
                <a:sym typeface="Arial" pitchFamily="34" charset="0"/>
              </a:rPr>
              <a:t>STEP 4</a:t>
            </a:r>
            <a:endParaRPr lang="en-US" altLang="it-IT" sz="1400">
              <a:sym typeface="Arial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Map local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Codes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to SDMX ones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(Transcoding)</a:t>
            </a:r>
          </a:p>
        </p:txBody>
      </p:sp>
      <p:sp>
        <p:nvSpPr>
          <p:cNvPr id="5127" name="AutoShape 15"/>
          <p:cNvSpPr>
            <a:spLocks noChangeArrowheads="1"/>
          </p:cNvSpPr>
          <p:nvPr/>
        </p:nvSpPr>
        <p:spPr bwMode="auto">
          <a:xfrm>
            <a:off x="3463925" y="1484313"/>
            <a:ext cx="1593850" cy="1195387"/>
          </a:xfrm>
          <a:prstGeom prst="roundRect">
            <a:avLst>
              <a:gd name="adj" fmla="val 16667"/>
            </a:avLst>
          </a:prstGeom>
          <a:solidFill>
            <a:srgbClr val="FFC000">
              <a:alpha val="7294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800" b="1">
                <a:sym typeface="Arial" pitchFamily="34" charset="0"/>
              </a:rPr>
              <a:t>STEP 2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Map local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database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schema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400">
                <a:sym typeface="Arial" pitchFamily="34" charset="0"/>
              </a:rPr>
              <a:t>(Dataset)</a:t>
            </a:r>
          </a:p>
        </p:txBody>
      </p:sp>
      <p:cxnSp>
        <p:nvCxnSpPr>
          <p:cNvPr id="5" name="Connettore 2 4"/>
          <p:cNvCxnSpPr>
            <a:stCxn id="5127" idx="2"/>
            <a:endCxn id="6" idx="3"/>
          </p:cNvCxnSpPr>
          <p:nvPr/>
        </p:nvCxnSpPr>
        <p:spPr>
          <a:xfrm flipH="1">
            <a:off x="3575447" y="2679700"/>
            <a:ext cx="685403" cy="8350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itaglia e arrotonda singolo angolo rettangolo 5"/>
          <p:cNvSpPr/>
          <p:nvPr/>
        </p:nvSpPr>
        <p:spPr>
          <a:xfrm>
            <a:off x="2944415" y="3514725"/>
            <a:ext cx="1262063" cy="720725"/>
          </a:xfrm>
          <a:prstGeom prst="snip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dirty="0" smtClean="0">
                <a:solidFill>
                  <a:schemeClr val="tx1"/>
                </a:solidFill>
              </a:rPr>
              <a:t>Query Editor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itaglia e arrotonda singolo angolo rettangolo 6"/>
          <p:cNvSpPr/>
          <p:nvPr/>
        </p:nvSpPr>
        <p:spPr>
          <a:xfrm>
            <a:off x="4462065" y="3514725"/>
            <a:ext cx="1262063" cy="720725"/>
          </a:xfrm>
          <a:prstGeom prst="snip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dirty="0" smtClean="0">
                <a:solidFill>
                  <a:schemeClr val="tx1"/>
                </a:solidFill>
              </a:rPr>
              <a:t>Custom Query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9" name="Connettore 2 8"/>
          <p:cNvCxnSpPr>
            <a:stCxn id="5127" idx="2"/>
            <a:endCxn id="7" idx="3"/>
          </p:cNvCxnSpPr>
          <p:nvPr/>
        </p:nvCxnSpPr>
        <p:spPr>
          <a:xfrm>
            <a:off x="4260850" y="2679700"/>
            <a:ext cx="832247" cy="8350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ttangolo 10"/>
          <p:cNvSpPr/>
          <p:nvPr/>
        </p:nvSpPr>
        <p:spPr>
          <a:xfrm>
            <a:off x="3581371" y="4868515"/>
            <a:ext cx="1542463" cy="7207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8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dirty="0" smtClean="0">
                <a:solidFill>
                  <a:schemeClr val="tx1"/>
                </a:solidFill>
              </a:rPr>
              <a:t>DB</a:t>
            </a:r>
          </a:p>
          <a:p>
            <a:pPr algn="ctr">
              <a:defRPr/>
            </a:pPr>
            <a:r>
              <a:rPr lang="en-US" dirty="0" smtClean="0">
                <a:solidFill>
                  <a:schemeClr val="tx1"/>
                </a:solidFill>
              </a:rPr>
              <a:t>Tables/Views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3" name="Connettore 2 12"/>
          <p:cNvCxnSpPr>
            <a:stCxn id="6" idx="1"/>
            <a:endCxn id="11" idx="0"/>
          </p:cNvCxnSpPr>
          <p:nvPr/>
        </p:nvCxnSpPr>
        <p:spPr>
          <a:xfrm>
            <a:off x="3575447" y="4235450"/>
            <a:ext cx="777156" cy="6330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2 13"/>
          <p:cNvCxnSpPr>
            <a:stCxn id="7" idx="1"/>
            <a:endCxn id="11" idx="0"/>
          </p:cNvCxnSpPr>
          <p:nvPr/>
        </p:nvCxnSpPr>
        <p:spPr>
          <a:xfrm flipH="1">
            <a:off x="4352603" y="4235450"/>
            <a:ext cx="740494" cy="6330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AutoShape 12"/>
          <p:cNvSpPr>
            <a:spLocks noChangeArrowheads="1"/>
          </p:cNvSpPr>
          <p:nvPr/>
        </p:nvSpPr>
        <p:spPr bwMode="auto">
          <a:xfrm>
            <a:off x="333375" y="1484313"/>
            <a:ext cx="1409700" cy="1184275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63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b="1" dirty="0">
                <a:latin typeface="+mn-lt"/>
                <a:sym typeface="Arial" charset="0"/>
              </a:rPr>
              <a:t>STEP 0</a:t>
            </a:r>
          </a:p>
          <a:p>
            <a:pPr algn="ctr">
              <a:defRPr/>
            </a:pPr>
            <a:r>
              <a:rPr lang="en-US" sz="1400" dirty="0">
                <a:latin typeface="+mn-lt"/>
                <a:sym typeface="Arial" charset="0"/>
              </a:rPr>
              <a:t>MSDB Connection</a:t>
            </a:r>
          </a:p>
          <a:p>
            <a:pPr algn="ctr">
              <a:defRPr/>
            </a:pPr>
            <a:r>
              <a:rPr lang="en-US" sz="1400" dirty="0">
                <a:latin typeface="+mn-lt"/>
                <a:sym typeface="Arial" charset="0"/>
              </a:rPr>
              <a:t>DDB Connection</a:t>
            </a:r>
          </a:p>
        </p:txBody>
      </p:sp>
    </p:spTree>
    <p:extLst>
      <p:ext uri="{BB962C8B-B14F-4D97-AF65-F5344CB8AC3E}">
        <p14:creationId xmlns:p14="http://schemas.microsoft.com/office/powerpoint/2010/main" val="288293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92150"/>
            <a:ext cx="6985000" cy="595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itolo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576262"/>
          </a:xfrm>
        </p:spPr>
        <p:txBody>
          <a:bodyPr/>
          <a:lstStyle/>
          <a:p>
            <a:pPr eaLnBrk="1" hangingPunct="1"/>
            <a:r>
              <a:rPr lang="it-IT" altLang="it-IT" sz="2800" b="1" smtClean="0">
                <a:solidFill>
                  <a:srgbClr val="C00000"/>
                </a:solidFill>
              </a:rPr>
              <a:t>STEP 0 – MSDB connection</a:t>
            </a:r>
            <a:endParaRPr lang="it-IT" altLang="it-IT" sz="2800" smtClean="0">
              <a:solidFill>
                <a:srgbClr val="C00000"/>
              </a:solidFill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23850" y="1628775"/>
            <a:ext cx="8569325" cy="31686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2400" b="1" dirty="0">
                <a:latin typeface="Arial" pitchFamily="34" charset="0"/>
              </a:rPr>
              <a:t>Database type: </a:t>
            </a:r>
            <a:r>
              <a:rPr lang="en-US" altLang="it-IT" sz="2400" b="1" dirty="0" err="1">
                <a:solidFill>
                  <a:srgbClr val="FF0000"/>
                </a:solidFill>
                <a:latin typeface="Arial" pitchFamily="34" charset="0"/>
              </a:rPr>
              <a:t>SqlServer</a:t>
            </a:r>
            <a:endParaRPr lang="en-US" altLang="it-IT" sz="2400" b="1" dirty="0">
              <a:solidFill>
                <a:srgbClr val="FF0000"/>
              </a:solidFill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2400" b="1" dirty="0">
                <a:latin typeface="Arial" pitchFamily="34" charset="0"/>
              </a:rPr>
              <a:t>Server: </a:t>
            </a:r>
            <a:r>
              <a:rPr lang="en-US" altLang="it-IT" sz="2400" b="1" dirty="0">
                <a:solidFill>
                  <a:srgbClr val="FF0000"/>
                </a:solidFill>
                <a:latin typeface="Arial" pitchFamily="34" charset="0"/>
              </a:rPr>
              <a:t>localhost\SQLEXPRESS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2400" b="1" dirty="0">
                <a:latin typeface="Arial" pitchFamily="34" charset="0"/>
              </a:rPr>
              <a:t>Database: </a:t>
            </a:r>
            <a:r>
              <a:rPr lang="en-US" altLang="it-IT" sz="2400" b="1" dirty="0">
                <a:solidFill>
                  <a:srgbClr val="FF0000"/>
                </a:solidFill>
                <a:latin typeface="Arial" pitchFamily="34" charset="0"/>
              </a:rPr>
              <a:t>MASTORE_SDMX_GC2015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2400" b="1" dirty="0">
                <a:latin typeface="Arial" pitchFamily="34" charset="0"/>
              </a:rPr>
              <a:t>User Id: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2400" b="1" dirty="0">
                <a:latin typeface="Arial" pitchFamily="34" charset="0"/>
              </a:rPr>
              <a:t>Password: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it-IT" sz="2400" b="1" dirty="0"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2400" b="1" dirty="0">
                <a:latin typeface="Arial" pitchFamily="34" charset="0"/>
              </a:rPr>
              <a:t>Use Windows authentication  [</a:t>
            </a:r>
            <a:r>
              <a:rPr lang="en-US" altLang="it-IT" sz="2400" b="1" dirty="0">
                <a:solidFill>
                  <a:srgbClr val="FF0000"/>
                </a:solidFill>
                <a:latin typeface="Arial" pitchFamily="34" charset="0"/>
              </a:rPr>
              <a:t>X</a:t>
            </a:r>
            <a:r>
              <a:rPr lang="en-US" altLang="it-IT" sz="2400" b="1" dirty="0">
                <a:latin typeface="Arial" pitchFamily="34" charset="0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04849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olo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576262"/>
          </a:xfrm>
        </p:spPr>
        <p:txBody>
          <a:bodyPr/>
          <a:lstStyle/>
          <a:p>
            <a:pPr eaLnBrk="1" hangingPunct="1"/>
            <a:r>
              <a:rPr lang="it-IT" altLang="it-IT" sz="2800" b="1" smtClean="0">
                <a:solidFill>
                  <a:srgbClr val="C00000"/>
                </a:solidFill>
              </a:rPr>
              <a:t>STEP 0 – MSDB connection wizard</a:t>
            </a:r>
            <a:endParaRPr lang="it-IT" altLang="it-IT" sz="2800" smtClean="0">
              <a:solidFill>
                <a:srgbClr val="C0000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981075"/>
            <a:ext cx="7146925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CasellaDiTesto 1"/>
          <p:cNvSpPr txBox="1">
            <a:spLocks noChangeArrowheads="1"/>
          </p:cNvSpPr>
          <p:nvPr/>
        </p:nvSpPr>
        <p:spPr bwMode="auto">
          <a:xfrm>
            <a:off x="3635375" y="2884488"/>
            <a:ext cx="865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 b="1">
                <a:solidFill>
                  <a:srgbClr val="FF0000"/>
                </a:solidFill>
                <a:latin typeface="Arial" pitchFamily="34" charset="0"/>
              </a:rPr>
              <a:t>admin</a:t>
            </a:r>
          </a:p>
        </p:txBody>
      </p:sp>
      <p:sp>
        <p:nvSpPr>
          <p:cNvPr id="7173" name="CasellaDiTesto 7"/>
          <p:cNvSpPr txBox="1">
            <a:spLocks noChangeArrowheads="1"/>
          </p:cNvSpPr>
          <p:nvPr/>
        </p:nvSpPr>
        <p:spPr bwMode="auto">
          <a:xfrm>
            <a:off x="3635375" y="3203575"/>
            <a:ext cx="865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 b="1">
                <a:solidFill>
                  <a:srgbClr val="FF0000"/>
                </a:solidFill>
                <a:latin typeface="Arial" pitchFamily="34" charset="0"/>
              </a:rPr>
              <a:t>admin</a:t>
            </a:r>
          </a:p>
        </p:txBody>
      </p:sp>
    </p:spTree>
    <p:extLst>
      <p:ext uri="{BB962C8B-B14F-4D97-AF65-F5344CB8AC3E}">
        <p14:creationId xmlns:p14="http://schemas.microsoft.com/office/powerpoint/2010/main" val="162846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olo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576262"/>
          </a:xfrm>
        </p:spPr>
        <p:txBody>
          <a:bodyPr/>
          <a:lstStyle/>
          <a:p>
            <a:pPr eaLnBrk="1" hangingPunct="1"/>
            <a:r>
              <a:rPr lang="it-IT" altLang="it-IT" sz="2800" b="1" smtClean="0">
                <a:solidFill>
                  <a:srgbClr val="C00000"/>
                </a:solidFill>
              </a:rPr>
              <a:t>STEP 0 – MSDB connection wizard</a:t>
            </a:r>
            <a:endParaRPr lang="it-IT" altLang="it-IT" sz="2800" smtClean="0">
              <a:solidFill>
                <a:srgbClr val="C00000"/>
              </a:solidFill>
            </a:endParaRP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773238"/>
            <a:ext cx="7478713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Connettore 2 3"/>
          <p:cNvCxnSpPr/>
          <p:nvPr/>
        </p:nvCxnSpPr>
        <p:spPr>
          <a:xfrm flipV="1">
            <a:off x="7380288" y="4292600"/>
            <a:ext cx="0" cy="108108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935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olo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576262"/>
          </a:xfrm>
        </p:spPr>
        <p:txBody>
          <a:bodyPr/>
          <a:lstStyle/>
          <a:p>
            <a:pPr eaLnBrk="1" hangingPunct="1"/>
            <a:r>
              <a:rPr lang="it-IT" altLang="it-IT" sz="2800" b="1" smtClean="0">
                <a:solidFill>
                  <a:srgbClr val="C00000"/>
                </a:solidFill>
              </a:rPr>
              <a:t>STEP 0 – DDB connection</a:t>
            </a:r>
            <a:endParaRPr lang="it-IT" altLang="it-IT" sz="2800" smtClean="0">
              <a:solidFill>
                <a:srgbClr val="C00000"/>
              </a:solidFill>
            </a:endParaRP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5175"/>
            <a:ext cx="8283575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Connettore 2 4"/>
          <p:cNvCxnSpPr/>
          <p:nvPr/>
        </p:nvCxnSpPr>
        <p:spPr>
          <a:xfrm flipH="1">
            <a:off x="2051050" y="2133600"/>
            <a:ext cx="1008063" cy="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134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620713"/>
            <a:ext cx="6553200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itolo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576262"/>
          </a:xfrm>
        </p:spPr>
        <p:txBody>
          <a:bodyPr/>
          <a:lstStyle/>
          <a:p>
            <a:pPr eaLnBrk="1" hangingPunct="1"/>
            <a:r>
              <a:rPr lang="it-IT" altLang="it-IT" sz="2800" b="1" smtClean="0">
                <a:solidFill>
                  <a:srgbClr val="C00000"/>
                </a:solidFill>
              </a:rPr>
              <a:t>STEP 0 – DDB connection</a:t>
            </a:r>
            <a:endParaRPr lang="it-IT" altLang="it-IT" sz="2800" smtClean="0">
              <a:solidFill>
                <a:srgbClr val="C00000"/>
              </a:solidFill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323850" y="1628775"/>
            <a:ext cx="8208963" cy="31686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it-IT" sz="2400" b="1" dirty="0">
                <a:latin typeface="Arial" pitchFamily="34" charset="0"/>
              </a:rPr>
              <a:t>Connection Name: </a:t>
            </a:r>
            <a:r>
              <a:rPr lang="en-US" altLang="it-IT" sz="2400" b="1" dirty="0" smtClean="0">
                <a:solidFill>
                  <a:srgbClr val="FF0000"/>
                </a:solidFill>
                <a:latin typeface="Arial" pitchFamily="34" charset="0"/>
              </a:rPr>
              <a:t>DDB_SDDSPLUS_SDMX_GC_2015</a:t>
            </a:r>
            <a:endParaRPr lang="en-US" altLang="it-IT" sz="2400" b="1" dirty="0">
              <a:solidFill>
                <a:srgbClr val="FF0000"/>
              </a:solidFill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2400" b="1" dirty="0">
                <a:latin typeface="Arial" pitchFamily="34" charset="0"/>
              </a:rPr>
              <a:t>Database type: </a:t>
            </a:r>
            <a:r>
              <a:rPr lang="en-US" altLang="it-IT" sz="2400" b="1" dirty="0" err="1">
                <a:solidFill>
                  <a:srgbClr val="FF0000"/>
                </a:solidFill>
                <a:latin typeface="Arial" pitchFamily="34" charset="0"/>
              </a:rPr>
              <a:t>SqlServer</a:t>
            </a:r>
            <a:endParaRPr lang="en-US" altLang="it-IT" sz="2400" b="1" dirty="0">
              <a:solidFill>
                <a:srgbClr val="FF0000"/>
              </a:solidFill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en-US" altLang="it-IT" sz="2400" b="1" dirty="0">
                <a:latin typeface="Arial" pitchFamily="34" charset="0"/>
              </a:rPr>
              <a:t>Server: </a:t>
            </a:r>
            <a:r>
              <a:rPr lang="en-US" altLang="it-IT" sz="2400" b="1" dirty="0">
                <a:solidFill>
                  <a:srgbClr val="FF0000"/>
                </a:solidFill>
                <a:latin typeface="Arial" pitchFamily="34" charset="0"/>
              </a:rPr>
              <a:t>localhost\SQLEXPRESS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2400" b="1" dirty="0">
                <a:latin typeface="Arial" pitchFamily="34" charset="0"/>
              </a:rPr>
              <a:t>Database: </a:t>
            </a:r>
            <a:r>
              <a:rPr lang="en-US" altLang="it-IT" sz="2400" b="1" dirty="0" smtClean="0">
                <a:solidFill>
                  <a:srgbClr val="FF0000"/>
                </a:solidFill>
                <a:latin typeface="Arial" pitchFamily="34" charset="0"/>
              </a:rPr>
              <a:t>DDB_SDDSPLUS_SDMX_GC_2015</a:t>
            </a:r>
            <a:endParaRPr lang="en-US" altLang="it-IT" sz="2400" b="1" dirty="0">
              <a:solidFill>
                <a:srgbClr val="FF0000"/>
              </a:solidFill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2400" b="1" dirty="0">
                <a:latin typeface="Arial" pitchFamily="34" charset="0"/>
              </a:rPr>
              <a:t>User Id: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2400" b="1" dirty="0">
                <a:latin typeface="Arial" pitchFamily="34" charset="0"/>
              </a:rPr>
              <a:t>Password: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it-IT" sz="2400" b="1" dirty="0"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2400" b="1" dirty="0">
                <a:latin typeface="Arial" pitchFamily="34" charset="0"/>
              </a:rPr>
              <a:t>Use Windows authentication  [</a:t>
            </a:r>
            <a:r>
              <a:rPr lang="en-US" altLang="it-IT" sz="2400" b="1" dirty="0">
                <a:solidFill>
                  <a:srgbClr val="FF0000"/>
                </a:solidFill>
                <a:latin typeface="Arial" pitchFamily="34" charset="0"/>
              </a:rPr>
              <a:t>X</a:t>
            </a:r>
            <a:r>
              <a:rPr lang="en-US" altLang="it-IT" sz="2400" b="1" dirty="0">
                <a:latin typeface="Arial" pitchFamily="34" charset="0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217915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olo 1"/>
          <p:cNvSpPr>
            <a:spLocks noGrp="1"/>
          </p:cNvSpPr>
          <p:nvPr>
            <p:ph type="title" idx="4294967295"/>
          </p:nvPr>
        </p:nvSpPr>
        <p:spPr>
          <a:xfrm>
            <a:off x="539750" y="2420938"/>
            <a:ext cx="8229600" cy="576262"/>
          </a:xfrm>
        </p:spPr>
        <p:txBody>
          <a:bodyPr/>
          <a:lstStyle/>
          <a:p>
            <a:pPr eaLnBrk="1" hangingPunct="1"/>
            <a:r>
              <a:rPr lang="en-GB" altLang="it-IT" sz="2800" b="1" smtClean="0">
                <a:solidFill>
                  <a:srgbClr val="C00000"/>
                </a:solidFill>
              </a:rPr>
              <a:t>Step 1 – Load SDMX structural files</a:t>
            </a:r>
            <a:endParaRPr lang="en-GB" altLang="it-IT" sz="280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83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olo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576263"/>
          </a:xfrm>
        </p:spPr>
        <p:txBody>
          <a:bodyPr/>
          <a:lstStyle/>
          <a:p>
            <a:pPr eaLnBrk="1" hangingPunct="1"/>
            <a:r>
              <a:rPr lang="en-US" altLang="it-IT" sz="2800" b="1" dirty="0" smtClean="0">
                <a:solidFill>
                  <a:srgbClr val="C00000"/>
                </a:solidFill>
              </a:rPr>
              <a:t>The Data Structure Definition (ECOFIN_DSD)</a:t>
            </a:r>
            <a:endParaRPr lang="it-IT" altLang="it-IT" sz="2800" dirty="0" smtClean="0">
              <a:solidFill>
                <a:srgbClr val="C0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96" y="5143658"/>
            <a:ext cx="9001000" cy="99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96" y="3105106"/>
            <a:ext cx="9001000" cy="1866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96" y="737725"/>
            <a:ext cx="9001000" cy="224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353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olo 1"/>
          <p:cNvSpPr>
            <a:spLocks noGrp="1"/>
          </p:cNvSpPr>
          <p:nvPr>
            <p:ph type="title" idx="4294967295"/>
          </p:nvPr>
        </p:nvSpPr>
        <p:spPr>
          <a:xfrm>
            <a:off x="468313" y="115888"/>
            <a:ext cx="8229600" cy="576262"/>
          </a:xfrm>
        </p:spPr>
        <p:txBody>
          <a:bodyPr/>
          <a:lstStyle/>
          <a:p>
            <a:r>
              <a:rPr lang="en-GB" altLang="it-IT" sz="2800" b="1" dirty="0" smtClean="0">
                <a:solidFill>
                  <a:srgbClr val="C00000"/>
                </a:solidFill>
              </a:rPr>
              <a:t>Summary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27" name="Segnaposto contenuto 2"/>
          <p:cNvSpPr>
            <a:spLocks noGrp="1"/>
          </p:cNvSpPr>
          <p:nvPr>
            <p:ph idx="1"/>
          </p:nvPr>
        </p:nvSpPr>
        <p:spPr>
          <a:xfrm>
            <a:off x="468313" y="836712"/>
            <a:ext cx="8207375" cy="5255988"/>
          </a:xfrm>
        </p:spPr>
        <p:txBody>
          <a:bodyPr/>
          <a:lstStyle/>
          <a:p>
            <a:pPr marL="342900" lvl="1" indent="-34290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altLang="it-IT" sz="2600" dirty="0" smtClean="0"/>
              <a:t>Training objectives</a:t>
            </a:r>
            <a:endParaRPr lang="en-US" altLang="it-IT" sz="1800" dirty="0" smtClean="0"/>
          </a:p>
          <a:p>
            <a:pPr marL="342900" lvl="1" indent="-34290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altLang="it-IT" sz="2600" dirty="0"/>
              <a:t>SDMX-RI </a:t>
            </a:r>
            <a:r>
              <a:rPr lang="en-US" altLang="it-IT" sz="2600" dirty="0" smtClean="0"/>
              <a:t>building blocks</a:t>
            </a:r>
          </a:p>
          <a:p>
            <a:pPr marL="342900" lvl="1" indent="-34290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altLang="it-IT" sz="2600" dirty="0" smtClean="0"/>
              <a:t>SDMX-RI (ultimate</a:t>
            </a:r>
            <a:r>
              <a:rPr lang="en-US" altLang="it-IT" sz="2600" dirty="0"/>
              <a:t>) </a:t>
            </a:r>
            <a:r>
              <a:rPr lang="en-US" altLang="it-IT" sz="2600" dirty="0" smtClean="0"/>
              <a:t>versioning</a:t>
            </a:r>
          </a:p>
          <a:p>
            <a:pPr marL="342900" lvl="1" indent="-34290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altLang="it-IT" sz="2600" dirty="0" smtClean="0"/>
              <a:t>SDMX-RI architectures</a:t>
            </a:r>
          </a:p>
          <a:p>
            <a:pPr marL="342900" lvl="1" indent="-34290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altLang="it-IT" sz="2600" dirty="0"/>
              <a:t>Training </a:t>
            </a:r>
            <a:r>
              <a:rPr lang="en-US" altLang="it-IT" sz="2600" dirty="0" smtClean="0"/>
              <a:t>environment</a:t>
            </a:r>
          </a:p>
          <a:p>
            <a:pPr marL="342900" lvl="1" indent="-34290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altLang="it-IT" sz="2600" dirty="0" smtClean="0"/>
              <a:t>Mapping Assistant</a:t>
            </a:r>
          </a:p>
          <a:p>
            <a:pPr marL="342900" lvl="1" indent="-34290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altLang="it-IT" sz="2600" dirty="0" smtClean="0"/>
              <a:t>Test Client</a:t>
            </a:r>
          </a:p>
          <a:p>
            <a:pPr marL="342900" lvl="1" indent="-34290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altLang="it-IT" sz="2600" dirty="0" smtClean="0"/>
              <a:t>Web Service</a:t>
            </a:r>
          </a:p>
          <a:p>
            <a:pPr marL="342900" lvl="1" indent="-34290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altLang="it-IT" sz="2600" dirty="0" smtClean="0"/>
              <a:t>Web Client</a:t>
            </a:r>
          </a:p>
          <a:p>
            <a:pPr marL="342900" lvl="1" indent="-34290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altLang="it-IT" sz="2600"/>
              <a:t>What more for the SDDS Plus </a:t>
            </a:r>
            <a:r>
              <a:rPr lang="en-US" altLang="it-IT" sz="2600" smtClean="0"/>
              <a:t>exercise</a:t>
            </a:r>
            <a:endParaRPr lang="en-US" altLang="it-IT" sz="2600" dirty="0" smtClean="0"/>
          </a:p>
        </p:txBody>
      </p:sp>
    </p:spTree>
    <p:extLst>
      <p:ext uri="{BB962C8B-B14F-4D97-AF65-F5344CB8AC3E}">
        <p14:creationId xmlns:p14="http://schemas.microsoft.com/office/powerpoint/2010/main" val="42004532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olo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576262"/>
          </a:xfrm>
        </p:spPr>
        <p:txBody>
          <a:bodyPr/>
          <a:lstStyle/>
          <a:p>
            <a:pPr eaLnBrk="1" hangingPunct="1"/>
            <a:r>
              <a:rPr lang="en-US" altLang="it-IT" sz="2800" b="1" smtClean="0">
                <a:solidFill>
                  <a:srgbClr val="C00000"/>
                </a:solidFill>
              </a:rPr>
              <a:t>Load SDMX Structures</a:t>
            </a:r>
            <a:endParaRPr lang="it-IT" altLang="it-IT" sz="2800" smtClean="0">
              <a:solidFill>
                <a:srgbClr val="C00000"/>
              </a:solidFill>
            </a:endParaRPr>
          </a:p>
        </p:txBody>
      </p:sp>
      <p:pic>
        <p:nvPicPr>
          <p:cNvPr id="1331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92150"/>
            <a:ext cx="6124575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Connettore 2 18"/>
          <p:cNvCxnSpPr/>
          <p:nvPr/>
        </p:nvCxnSpPr>
        <p:spPr>
          <a:xfrm flipH="1">
            <a:off x="5910263" y="3213100"/>
            <a:ext cx="230505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sellaDiTesto 19"/>
          <p:cNvSpPr txBox="1"/>
          <p:nvPr/>
        </p:nvSpPr>
        <p:spPr>
          <a:xfrm>
            <a:off x="5795963" y="3392488"/>
            <a:ext cx="3082925" cy="19383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To load artefacts from files: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Category Schemes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Concept Schemes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Code Lists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Hierarchical Code Lists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KeyFamilies/DSDs</a:t>
            </a:r>
          </a:p>
        </p:txBody>
      </p:sp>
      <p:cxnSp>
        <p:nvCxnSpPr>
          <p:cNvPr id="21" name="Connettore 2 20"/>
          <p:cNvCxnSpPr/>
          <p:nvPr/>
        </p:nvCxnSpPr>
        <p:spPr>
          <a:xfrm flipH="1">
            <a:off x="5900738" y="2636838"/>
            <a:ext cx="2305050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sellaDiTesto 21"/>
          <p:cNvSpPr txBox="1"/>
          <p:nvPr/>
        </p:nvSpPr>
        <p:spPr>
          <a:xfrm>
            <a:off x="6084888" y="1928813"/>
            <a:ext cx="24923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To create SDMX</a:t>
            </a:r>
          </a:p>
          <a:p>
            <a:pPr>
              <a:defRPr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artefacts interactively</a:t>
            </a:r>
          </a:p>
        </p:txBody>
      </p:sp>
      <p:cxnSp>
        <p:nvCxnSpPr>
          <p:cNvPr id="23" name="Connettore 1 22"/>
          <p:cNvCxnSpPr/>
          <p:nvPr/>
        </p:nvCxnSpPr>
        <p:spPr>
          <a:xfrm>
            <a:off x="5867400" y="2276475"/>
            <a:ext cx="0" cy="708025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045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olo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4333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it-IT" sz="2800" b="1" dirty="0" smtClean="0">
                <a:solidFill>
                  <a:srgbClr val="C00000"/>
                </a:solidFill>
              </a:rPr>
              <a:t>Loading SDMX Structure files: rules</a:t>
            </a:r>
            <a:endParaRPr lang="it-IT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14339" name="Segnaposto contenuto 2"/>
          <p:cNvSpPr>
            <a:spLocks noGrp="1"/>
          </p:cNvSpPr>
          <p:nvPr>
            <p:ph idx="1"/>
          </p:nvPr>
        </p:nvSpPr>
        <p:spPr>
          <a:xfrm>
            <a:off x="468313" y="620713"/>
            <a:ext cx="8207375" cy="5688012"/>
          </a:xfrm>
        </p:spPr>
        <p:txBody>
          <a:bodyPr/>
          <a:lstStyle/>
          <a:p>
            <a:pPr marL="342900" lvl="1" indent="-342900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it-IT" sz="2200" dirty="0" smtClean="0"/>
              <a:t>Each SDMX-ML structure message can contain one or more SDMX artefact. Mapping Assistant accepts Structural files containing one or more of the following artefacts:</a:t>
            </a:r>
          </a:p>
          <a:p>
            <a:pPr marL="742950" lvl="2" indent="-342900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it-IT" sz="2000" dirty="0" err="1" smtClean="0"/>
              <a:t>CategoryScheme</a:t>
            </a:r>
            <a:endParaRPr lang="en-US" altLang="it-IT" sz="2000" dirty="0" smtClean="0"/>
          </a:p>
          <a:p>
            <a:pPr marL="742950" lvl="2" indent="-342900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it-IT" sz="2000" dirty="0" err="1" smtClean="0"/>
              <a:t>ConceptScheme</a:t>
            </a:r>
            <a:endParaRPr lang="en-US" altLang="it-IT" sz="2000" dirty="0" smtClean="0"/>
          </a:p>
          <a:p>
            <a:pPr marL="742950" lvl="2" indent="-342900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it-IT" sz="2000" dirty="0" smtClean="0"/>
              <a:t>Code Lists</a:t>
            </a:r>
          </a:p>
          <a:p>
            <a:pPr marL="742950" lvl="2" indent="-342900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it-IT" sz="2000" dirty="0" err="1" smtClean="0"/>
              <a:t>KeyFamiles</a:t>
            </a:r>
            <a:r>
              <a:rPr lang="en-US" altLang="it-IT" sz="2000" dirty="0" smtClean="0"/>
              <a:t>/</a:t>
            </a:r>
            <a:r>
              <a:rPr lang="en-US" altLang="it-IT" sz="2000" dirty="0" err="1" smtClean="0"/>
              <a:t>DataStructures</a:t>
            </a:r>
            <a:endParaRPr lang="en-US" altLang="it-IT" sz="2000" dirty="0" smtClean="0"/>
          </a:p>
          <a:p>
            <a:pPr marL="742950" lvl="2" indent="-342900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it-IT" sz="2000" dirty="0" smtClean="0"/>
              <a:t>Other artefacts not needed for the mapping process</a:t>
            </a:r>
          </a:p>
          <a:p>
            <a:pPr marL="342900" lvl="1" indent="-342900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it-IT" sz="2200" dirty="0" smtClean="0"/>
              <a:t>If a “structure” file contains an artefact that references “other” artefacts, then those artefacts must be loaded before.</a:t>
            </a:r>
          </a:p>
          <a:p>
            <a:pPr marL="742950" lvl="2" indent="-342900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altLang="it-IT" sz="2200" dirty="0"/>
              <a:t>Furthermore the “referred” artefacts must have the attribute </a:t>
            </a:r>
            <a:r>
              <a:rPr lang="en-US" altLang="it-IT" sz="2200" b="1" dirty="0" err="1" smtClean="0">
                <a:solidFill>
                  <a:srgbClr val="FF0000"/>
                </a:solidFill>
              </a:rPr>
              <a:t>isFinal</a:t>
            </a:r>
            <a:r>
              <a:rPr lang="en-US" altLang="it-IT" sz="2200" b="1" dirty="0" smtClean="0">
                <a:solidFill>
                  <a:srgbClr val="FF0000"/>
                </a:solidFill>
              </a:rPr>
              <a:t>= "true“</a:t>
            </a:r>
            <a:endParaRPr lang="en-US" altLang="it-IT" sz="2200" b="1" dirty="0" smtClean="0"/>
          </a:p>
          <a:p>
            <a:pPr marL="342900" lvl="1" indent="-342900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it-IT" sz="2200" dirty="0" smtClean="0"/>
              <a:t>Only </a:t>
            </a:r>
            <a:r>
              <a:rPr lang="en-US" altLang="it-IT" sz="2200" dirty="0" err="1" smtClean="0"/>
              <a:t>KeyFamiles</a:t>
            </a:r>
            <a:r>
              <a:rPr lang="en-US" altLang="it-IT" sz="2200" dirty="0" smtClean="0"/>
              <a:t>/</a:t>
            </a:r>
            <a:r>
              <a:rPr lang="en-US" altLang="it-IT" sz="2200" dirty="0" err="1" smtClean="0"/>
              <a:t>DataStructures</a:t>
            </a:r>
            <a:r>
              <a:rPr lang="en-US" altLang="it-IT" sz="2200" dirty="0" smtClean="0"/>
              <a:t> with the attribute </a:t>
            </a:r>
            <a:r>
              <a:rPr lang="en-US" altLang="it-IT" sz="2200" b="1" dirty="0" err="1" smtClean="0">
                <a:solidFill>
                  <a:srgbClr val="FF0000"/>
                </a:solidFill>
              </a:rPr>
              <a:t>isFinal</a:t>
            </a:r>
            <a:r>
              <a:rPr lang="en-US" altLang="it-IT" sz="2200" b="1" dirty="0" smtClean="0">
                <a:solidFill>
                  <a:srgbClr val="FF0000"/>
                </a:solidFill>
              </a:rPr>
              <a:t>= "true“</a:t>
            </a:r>
            <a:r>
              <a:rPr lang="en-US" altLang="it-IT" sz="2200" dirty="0" smtClean="0"/>
              <a:t> can be mapped</a:t>
            </a:r>
          </a:p>
        </p:txBody>
      </p:sp>
    </p:spTree>
    <p:extLst>
      <p:ext uri="{BB962C8B-B14F-4D97-AF65-F5344CB8AC3E}">
        <p14:creationId xmlns:p14="http://schemas.microsoft.com/office/powerpoint/2010/main" val="243582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olo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8856662" cy="4333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it-IT" sz="2800" b="1" smtClean="0">
                <a:solidFill>
                  <a:srgbClr val="C00000"/>
                </a:solidFill>
              </a:rPr>
              <a:t>Import a Category Scheme and create a new Category</a:t>
            </a:r>
            <a:endParaRPr lang="en-US" altLang="it-IT" sz="2800" smtClean="0">
              <a:solidFill>
                <a:srgbClr val="C00000"/>
              </a:solidFill>
            </a:endParaRPr>
          </a:p>
        </p:txBody>
      </p:sp>
      <p:sp>
        <p:nvSpPr>
          <p:cNvPr id="15363" name="Segnaposto contenuto 2"/>
          <p:cNvSpPr>
            <a:spLocks noGrp="1"/>
          </p:cNvSpPr>
          <p:nvPr>
            <p:ph idx="1"/>
          </p:nvPr>
        </p:nvSpPr>
        <p:spPr>
          <a:xfrm>
            <a:off x="250825" y="836613"/>
            <a:ext cx="8642350" cy="5329237"/>
          </a:xfrm>
        </p:spPr>
        <p:txBody>
          <a:bodyPr/>
          <a:lstStyle/>
          <a:p>
            <a:pPr marL="609600" indent="-609600">
              <a:buFont typeface="Arial" pitchFamily="34" charset="0"/>
              <a:buAutoNum type="arabicPeriod"/>
            </a:pPr>
            <a:r>
              <a:rPr lang="en-US" altLang="it-IT" sz="2400" dirty="0" smtClean="0"/>
              <a:t>Import the structure file: </a:t>
            </a:r>
            <a:r>
              <a:rPr lang="en-US" altLang="it-IT" sz="2400" b="1" dirty="0" smtClean="0">
                <a:solidFill>
                  <a:srgbClr val="C00000"/>
                </a:solidFill>
              </a:rPr>
              <a:t>CATEGORYSCHEME_IT1_1.0-v21.xml</a:t>
            </a:r>
            <a:endParaRPr lang="en-US" altLang="it-IT" sz="2400" dirty="0" smtClean="0"/>
          </a:p>
          <a:p>
            <a:pPr marL="609600" indent="-609600" eaLnBrk="1" hangingPunct="1">
              <a:buFont typeface="Calibri" pitchFamily="34" charset="0"/>
              <a:buAutoNum type="arabicPeriod"/>
            </a:pPr>
            <a:r>
              <a:rPr lang="en-US" altLang="it-IT" sz="2400" dirty="0" smtClean="0"/>
              <a:t>Select the root “</a:t>
            </a:r>
            <a:r>
              <a:rPr lang="en-US" altLang="it-IT" sz="2400" b="1" dirty="0" smtClean="0"/>
              <a:t>SDDS_PLUS_IT</a:t>
            </a:r>
            <a:r>
              <a:rPr lang="en-US" altLang="it-IT" sz="2400" dirty="0" smtClean="0"/>
              <a:t>”  and click on the button [Add] </a:t>
            </a:r>
            <a:r>
              <a:rPr lang="en-US" altLang="it-IT" sz="2400" dirty="0" smtClean="0">
                <a:sym typeface="Wingdings" pitchFamily="2" charset="2"/>
              </a:rPr>
              <a:t> [Add Category]</a:t>
            </a:r>
            <a:r>
              <a:rPr lang="en-US" altLang="it-IT" sz="2400" dirty="0" smtClean="0"/>
              <a:t>:</a:t>
            </a:r>
          </a:p>
          <a:p>
            <a:pPr marL="990600" lvl="1" indent="-533400">
              <a:buFont typeface="Wingdings" pitchFamily="2" charset="2"/>
              <a:buChar char="§"/>
            </a:pPr>
            <a:r>
              <a:rPr lang="en-US" altLang="it-IT" sz="2400" dirty="0" smtClean="0"/>
              <a:t>Identifier: </a:t>
            </a:r>
            <a:r>
              <a:rPr lang="en-US" altLang="it-IT" sz="2400" b="1" dirty="0" smtClean="0">
                <a:solidFill>
                  <a:srgbClr val="C00000"/>
                </a:solidFill>
              </a:rPr>
              <a:t>RS</a:t>
            </a:r>
          </a:p>
          <a:p>
            <a:pPr marL="990600" lvl="1" indent="-533400" eaLnBrk="1" hangingPunct="1">
              <a:buFont typeface="Wingdings" pitchFamily="2" charset="2"/>
              <a:buChar char="§"/>
            </a:pPr>
            <a:r>
              <a:rPr lang="en-US" altLang="it-IT" sz="2400" dirty="0" smtClean="0"/>
              <a:t>Language: </a:t>
            </a:r>
            <a:r>
              <a:rPr lang="en-US" altLang="it-IT" b="1" dirty="0" err="1" smtClean="0">
                <a:solidFill>
                  <a:srgbClr val="C00000"/>
                </a:solidFill>
              </a:rPr>
              <a:t>en</a:t>
            </a:r>
            <a:r>
              <a:rPr lang="en-US" altLang="it-IT" b="1" dirty="0" smtClean="0">
                <a:solidFill>
                  <a:srgbClr val="C00000"/>
                </a:solidFill>
              </a:rPr>
              <a:t> </a:t>
            </a:r>
            <a:endParaRPr lang="en-US" altLang="it-IT" dirty="0" smtClean="0"/>
          </a:p>
          <a:p>
            <a:pPr marL="1390650" lvl="2" indent="-533400">
              <a:buFont typeface="Wingdings" pitchFamily="2" charset="2"/>
              <a:buChar char="§"/>
            </a:pPr>
            <a:r>
              <a:rPr lang="en-US" altLang="it-IT" sz="2000" dirty="0" smtClean="0"/>
              <a:t>Name: </a:t>
            </a:r>
            <a:r>
              <a:rPr lang="en-US" altLang="it-IT" b="1" dirty="0" smtClean="0">
                <a:solidFill>
                  <a:srgbClr val="C00000"/>
                </a:solidFill>
              </a:rPr>
              <a:t>Real Sector</a:t>
            </a:r>
            <a:endParaRPr lang="en-US" altLang="it-IT" dirty="0" smtClean="0"/>
          </a:p>
          <a:p>
            <a:pPr marL="609600" indent="-609600">
              <a:buFont typeface="Calibri" pitchFamily="34" charset="0"/>
              <a:buAutoNum type="arabicPeriod"/>
            </a:pPr>
            <a:r>
              <a:rPr lang="en-US" altLang="it-IT" sz="2400" dirty="0" smtClean="0"/>
              <a:t>Change the position of the “</a:t>
            </a:r>
            <a:r>
              <a:rPr lang="en-US" altLang="it-IT" sz="2400" b="1" dirty="0" smtClean="0"/>
              <a:t>Real Sector</a:t>
            </a:r>
            <a:r>
              <a:rPr lang="en-US" altLang="it-IT" sz="2400" dirty="0" smtClean="0"/>
              <a:t>” category:</a:t>
            </a:r>
          </a:p>
          <a:p>
            <a:pPr marL="1009650" lvl="1" indent="-609600">
              <a:buFont typeface="Wingdings" panose="05000000000000000000" pitchFamily="2" charset="2"/>
              <a:buChar char="§"/>
            </a:pPr>
            <a:r>
              <a:rPr lang="en-US" altLang="it-IT" sz="2400" dirty="0"/>
              <a:t>Select the “</a:t>
            </a:r>
            <a:r>
              <a:rPr lang="en-US" altLang="it-IT" sz="2400" b="1" dirty="0"/>
              <a:t>Real Sector</a:t>
            </a:r>
            <a:r>
              <a:rPr lang="en-US" altLang="it-IT" sz="2400" dirty="0"/>
              <a:t>” category and drug on the “</a:t>
            </a:r>
            <a:r>
              <a:rPr lang="en-US" altLang="it-IT" sz="2400" b="1" dirty="0"/>
              <a:t>Fiscal Sector</a:t>
            </a:r>
            <a:r>
              <a:rPr lang="en-US" altLang="it-IT" sz="2400" dirty="0"/>
              <a:t>” category and release the mouse button. </a:t>
            </a:r>
            <a:r>
              <a:rPr lang="en-US" altLang="it-IT" sz="2400" dirty="0" smtClean="0"/>
              <a:t>In the pop-up </a:t>
            </a:r>
            <a:r>
              <a:rPr lang="en-US" altLang="it-IT" sz="2400" dirty="0"/>
              <a:t>menu </a:t>
            </a:r>
            <a:r>
              <a:rPr lang="en-US" altLang="it-IT" sz="2400" dirty="0" smtClean="0"/>
              <a:t>click </a:t>
            </a:r>
            <a:r>
              <a:rPr lang="en-US" altLang="it-IT" sz="2400" dirty="0"/>
              <a:t>on the [Change Position] option </a:t>
            </a:r>
          </a:p>
        </p:txBody>
      </p:sp>
    </p:spTree>
    <p:extLst>
      <p:ext uri="{BB962C8B-B14F-4D97-AF65-F5344CB8AC3E}">
        <p14:creationId xmlns:p14="http://schemas.microsoft.com/office/powerpoint/2010/main" val="106834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olo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4333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it-IT" sz="2800" b="1" dirty="0" smtClean="0">
                <a:solidFill>
                  <a:srgbClr val="C00000"/>
                </a:solidFill>
              </a:rPr>
              <a:t>Import a DSD and create a Dataflow</a:t>
            </a:r>
            <a:endParaRPr lang="en-US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16387" name="Segnaposto contenuto 2"/>
          <p:cNvSpPr>
            <a:spLocks noGrp="1"/>
          </p:cNvSpPr>
          <p:nvPr>
            <p:ph idx="1"/>
          </p:nvPr>
        </p:nvSpPr>
        <p:spPr>
          <a:xfrm>
            <a:off x="250825" y="765175"/>
            <a:ext cx="8642350" cy="5400675"/>
          </a:xfrm>
        </p:spPr>
        <p:txBody>
          <a:bodyPr/>
          <a:lstStyle/>
          <a:p>
            <a:pPr marL="609600" indent="-609600">
              <a:buFont typeface="Arial" pitchFamily="34" charset="0"/>
              <a:buAutoNum type="arabicPeriod"/>
            </a:pPr>
            <a:r>
              <a:rPr lang="en-US" altLang="it-IT" sz="2400" dirty="0" smtClean="0"/>
              <a:t>Import the structure file: </a:t>
            </a:r>
            <a:r>
              <a:rPr lang="en-US" altLang="it-IT" sz="2400" b="1" dirty="0" smtClean="0">
                <a:solidFill>
                  <a:srgbClr val="C00000"/>
                </a:solidFill>
              </a:rPr>
              <a:t>ECOFIN_DSD_IMF_1.0-v21.xml</a:t>
            </a:r>
            <a:endParaRPr lang="en-US" altLang="it-IT" sz="2400" dirty="0" smtClean="0"/>
          </a:p>
          <a:p>
            <a:pPr marL="609600" indent="-609600" eaLnBrk="1" hangingPunct="1">
              <a:buFont typeface="Calibri" pitchFamily="34" charset="0"/>
              <a:buAutoNum type="arabicPeriod"/>
            </a:pPr>
            <a:r>
              <a:rPr lang="en-US" altLang="it-IT" sz="2400" dirty="0" smtClean="0"/>
              <a:t>Delete the Dataflow </a:t>
            </a:r>
            <a:r>
              <a:rPr lang="en-US" altLang="it-IT" sz="2400" b="1" dirty="0" smtClean="0">
                <a:solidFill>
                  <a:srgbClr val="C00000"/>
                </a:solidFill>
              </a:rPr>
              <a:t>ECOFIN_DSD </a:t>
            </a:r>
            <a:r>
              <a:rPr lang="en-US" altLang="it-IT" sz="2400" dirty="0" smtClean="0"/>
              <a:t>created automatically under “</a:t>
            </a:r>
            <a:r>
              <a:rPr lang="en-US" altLang="it-IT" sz="2400" b="1" dirty="0" smtClean="0"/>
              <a:t>uncategorized</a:t>
            </a:r>
            <a:r>
              <a:rPr lang="en-US" altLang="it-IT" sz="2400" dirty="0" smtClean="0"/>
              <a:t>”</a:t>
            </a:r>
          </a:p>
          <a:p>
            <a:pPr marL="609600" indent="-609600" eaLnBrk="1" hangingPunct="1">
              <a:buFont typeface="Calibri" pitchFamily="34" charset="0"/>
              <a:buAutoNum type="arabicPeriod"/>
            </a:pPr>
            <a:r>
              <a:rPr lang="en-US" altLang="it-IT" sz="2400" dirty="0" smtClean="0"/>
              <a:t> Create a Dataflow under the Category </a:t>
            </a:r>
            <a:r>
              <a:rPr lang="en-US" altLang="it-IT" sz="2400" b="1" dirty="0" smtClean="0">
                <a:solidFill>
                  <a:srgbClr val="C00000"/>
                </a:solidFill>
              </a:rPr>
              <a:t>Real Sector</a:t>
            </a:r>
            <a:r>
              <a:rPr lang="en-US" altLang="it-IT" sz="2400" dirty="0" smtClean="0"/>
              <a:t>:</a:t>
            </a:r>
          </a:p>
          <a:p>
            <a:pPr marL="990600" lvl="1" indent="-533400" eaLnBrk="1" hangingPunct="1">
              <a:buFont typeface="Wingdings" pitchFamily="2" charset="2"/>
              <a:buChar char="§"/>
            </a:pPr>
            <a:r>
              <a:rPr lang="en-US" altLang="it-IT" sz="2400" dirty="0" smtClean="0"/>
              <a:t>ID: </a:t>
            </a:r>
            <a:r>
              <a:rPr lang="en-US" altLang="it-IT" sz="2400" b="1" dirty="0" smtClean="0">
                <a:solidFill>
                  <a:srgbClr val="C00000"/>
                </a:solidFill>
              </a:rPr>
              <a:t>NAG</a:t>
            </a:r>
          </a:p>
          <a:p>
            <a:pPr marL="990600" lvl="1" indent="-533400" eaLnBrk="1" hangingPunct="1">
              <a:buFont typeface="Wingdings" pitchFamily="2" charset="2"/>
              <a:buChar char="§"/>
            </a:pPr>
            <a:r>
              <a:rPr lang="en-US" altLang="it-IT" sz="2400" dirty="0" err="1" smtClean="0"/>
              <a:t>AgencyID</a:t>
            </a:r>
            <a:r>
              <a:rPr lang="en-US" altLang="it-IT" sz="2400" dirty="0" smtClean="0"/>
              <a:t>: </a:t>
            </a:r>
            <a:r>
              <a:rPr lang="en-US" altLang="it-IT" sz="2400" b="1" dirty="0" smtClean="0">
                <a:solidFill>
                  <a:srgbClr val="C00000"/>
                </a:solidFill>
              </a:rPr>
              <a:t>IT1</a:t>
            </a:r>
          </a:p>
          <a:p>
            <a:pPr marL="990600" lvl="1" indent="-533400" eaLnBrk="1" hangingPunct="1">
              <a:buFont typeface="Wingdings" pitchFamily="2" charset="2"/>
              <a:buChar char="§"/>
            </a:pPr>
            <a:r>
              <a:rPr lang="en-US" altLang="it-IT" sz="2400" dirty="0" smtClean="0"/>
              <a:t>Version: </a:t>
            </a:r>
            <a:r>
              <a:rPr lang="en-US" altLang="it-IT" sz="2400" b="1" dirty="0" smtClean="0">
                <a:solidFill>
                  <a:srgbClr val="C00000"/>
                </a:solidFill>
              </a:rPr>
              <a:t>1.0</a:t>
            </a:r>
          </a:p>
          <a:p>
            <a:pPr marL="990600" lvl="1" indent="-533400" eaLnBrk="1" hangingPunct="1">
              <a:buFont typeface="Wingdings" pitchFamily="2" charset="2"/>
              <a:buChar char="§"/>
            </a:pPr>
            <a:r>
              <a:rPr lang="en-US" altLang="it-IT" sz="2400" dirty="0" smtClean="0"/>
              <a:t>Is Final: </a:t>
            </a:r>
            <a:r>
              <a:rPr lang="en-US" altLang="it-IT" sz="2400" b="1" dirty="0" smtClean="0">
                <a:solidFill>
                  <a:srgbClr val="C00000"/>
                </a:solidFill>
              </a:rPr>
              <a:t>true</a:t>
            </a:r>
          </a:p>
          <a:p>
            <a:pPr marL="990600" lvl="1" indent="-533400" eaLnBrk="1" hangingPunct="1">
              <a:buFont typeface="Wingdings" pitchFamily="2" charset="2"/>
              <a:buChar char="§"/>
            </a:pPr>
            <a:r>
              <a:rPr lang="en-US" altLang="it-IT" sz="2400" dirty="0" smtClean="0"/>
              <a:t>Language (Name):  </a:t>
            </a:r>
            <a:r>
              <a:rPr lang="en-US" altLang="it-IT" sz="2400" b="1" dirty="0" err="1" smtClean="0">
                <a:solidFill>
                  <a:srgbClr val="C00000"/>
                </a:solidFill>
              </a:rPr>
              <a:t>en</a:t>
            </a:r>
            <a:r>
              <a:rPr lang="en-US" altLang="it-IT" sz="2400" b="1" dirty="0" smtClean="0">
                <a:solidFill>
                  <a:srgbClr val="C00000"/>
                </a:solidFill>
              </a:rPr>
              <a:t> </a:t>
            </a:r>
            <a:r>
              <a:rPr lang="en-US" altLang="it-IT" sz="2400" dirty="0" smtClean="0"/>
              <a:t>(</a:t>
            </a:r>
            <a:r>
              <a:rPr lang="en-US" altLang="it-IT" sz="2400" b="1" dirty="0" smtClean="0">
                <a:solidFill>
                  <a:srgbClr val="C00000"/>
                </a:solidFill>
              </a:rPr>
              <a:t>National accounts</a:t>
            </a:r>
            <a:r>
              <a:rPr lang="en-US" altLang="it-IT" sz="2400" dirty="0" smtClean="0"/>
              <a:t>)</a:t>
            </a:r>
          </a:p>
          <a:p>
            <a:pPr marL="990600" lvl="1" indent="-533400">
              <a:buFont typeface="Wingdings" pitchFamily="2" charset="2"/>
              <a:buChar char="§"/>
            </a:pPr>
            <a:r>
              <a:rPr lang="en-US" altLang="it-IT" sz="2400" dirty="0" smtClean="0"/>
              <a:t>DSD: </a:t>
            </a:r>
            <a:r>
              <a:rPr lang="en-US" altLang="it-IT" sz="2400" b="1" dirty="0" smtClean="0">
                <a:solidFill>
                  <a:srgbClr val="C00000"/>
                </a:solidFill>
              </a:rPr>
              <a:t>IMF+ECOFIN_DSD+1.0</a:t>
            </a:r>
            <a:endParaRPr lang="en-US" altLang="it-IT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26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olo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4333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it-IT" sz="2800" b="1" dirty="0">
                <a:solidFill>
                  <a:srgbClr val="C00000"/>
                </a:solidFill>
              </a:rPr>
              <a:t>C</a:t>
            </a:r>
            <a:r>
              <a:rPr lang="en-US" altLang="it-IT" sz="2800" b="1" dirty="0" smtClean="0">
                <a:solidFill>
                  <a:srgbClr val="C00000"/>
                </a:solidFill>
              </a:rPr>
              <a:t>reate a Dataflow</a:t>
            </a:r>
            <a:endParaRPr lang="en-US" altLang="it-IT" sz="2800" dirty="0" smtClean="0">
              <a:solidFill>
                <a:srgbClr val="C0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113" y="585936"/>
            <a:ext cx="6581775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726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olo 1"/>
          <p:cNvSpPr>
            <a:spLocks noGrp="1"/>
          </p:cNvSpPr>
          <p:nvPr>
            <p:ph type="title" idx="4294967295"/>
          </p:nvPr>
        </p:nvSpPr>
        <p:spPr>
          <a:xfrm>
            <a:off x="539750" y="2420938"/>
            <a:ext cx="8229600" cy="576262"/>
          </a:xfrm>
        </p:spPr>
        <p:txBody>
          <a:bodyPr/>
          <a:lstStyle/>
          <a:p>
            <a:pPr eaLnBrk="1" hangingPunct="1"/>
            <a:r>
              <a:rPr lang="en-GB" altLang="it-IT" sz="2800" b="1" smtClean="0">
                <a:solidFill>
                  <a:srgbClr val="C00000"/>
                </a:solidFill>
              </a:rPr>
              <a:t>Step 2 – Map local database schema (Dataset)</a:t>
            </a:r>
            <a:endParaRPr lang="en-GB" altLang="it-IT" sz="280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29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olo 1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2889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altLang="it-IT" sz="2400" b="1" dirty="0" smtClean="0">
                <a:solidFill>
                  <a:srgbClr val="C00000"/>
                </a:solidFill>
              </a:rPr>
              <a:t>Create a </a:t>
            </a:r>
            <a:r>
              <a:rPr lang="it-IT" altLang="it-IT" sz="2400" b="1" dirty="0" err="1" smtClean="0">
                <a:solidFill>
                  <a:srgbClr val="C00000"/>
                </a:solidFill>
              </a:rPr>
              <a:t>Dataset</a:t>
            </a:r>
            <a:r>
              <a:rPr lang="it-IT" altLang="it-IT" sz="2400" b="1" dirty="0" smtClean="0">
                <a:solidFill>
                  <a:srgbClr val="C00000"/>
                </a:solidFill>
              </a:rPr>
              <a:t> </a:t>
            </a:r>
            <a:r>
              <a:rPr lang="it-IT" altLang="it-IT" sz="2400" b="1" dirty="0" err="1" smtClean="0">
                <a:solidFill>
                  <a:srgbClr val="C00000"/>
                </a:solidFill>
              </a:rPr>
              <a:t>through</a:t>
            </a:r>
            <a:r>
              <a:rPr lang="it-IT" altLang="it-IT" sz="2400" b="1" dirty="0" smtClean="0">
                <a:solidFill>
                  <a:srgbClr val="C00000"/>
                </a:solidFill>
              </a:rPr>
              <a:t> the «Query Editor»</a:t>
            </a:r>
            <a:endParaRPr lang="it-IT" altLang="it-IT" sz="2400" dirty="0" smtClean="0">
              <a:solidFill>
                <a:srgbClr val="C00000"/>
              </a:solidFill>
            </a:endParaRPr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49275"/>
            <a:ext cx="7286625" cy="610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2" name="Connettore 2 31"/>
          <p:cNvCxnSpPr>
            <a:stCxn id="38" idx="1"/>
          </p:cNvCxnSpPr>
          <p:nvPr/>
        </p:nvCxnSpPr>
        <p:spPr>
          <a:xfrm flipH="1">
            <a:off x="6202363" y="2263775"/>
            <a:ext cx="120491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asellaDiTesto 32"/>
          <p:cNvSpPr txBox="1"/>
          <p:nvPr/>
        </p:nvSpPr>
        <p:spPr>
          <a:xfrm>
            <a:off x="5848350" y="4324350"/>
            <a:ext cx="33305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Associate/delete descriptions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1287463" y="1860550"/>
            <a:ext cx="11049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Datasets</a:t>
            </a:r>
          </a:p>
        </p:txBody>
      </p:sp>
      <p:cxnSp>
        <p:nvCxnSpPr>
          <p:cNvPr id="35" name="Connettore 2 34"/>
          <p:cNvCxnSpPr/>
          <p:nvPr/>
        </p:nvCxnSpPr>
        <p:spPr>
          <a:xfrm flipH="1">
            <a:off x="5294313" y="4579938"/>
            <a:ext cx="549275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asellaDiTesto 35"/>
          <p:cNvSpPr txBox="1"/>
          <p:nvPr/>
        </p:nvSpPr>
        <p:spPr>
          <a:xfrm>
            <a:off x="539750" y="2708275"/>
            <a:ext cx="199548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One or more</a:t>
            </a:r>
          </a:p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DDB connections</a:t>
            </a:r>
          </a:p>
        </p:txBody>
      </p:sp>
      <p:cxnSp>
        <p:nvCxnSpPr>
          <p:cNvPr id="37" name="Connettore 4 36"/>
          <p:cNvCxnSpPr>
            <a:stCxn id="36" idx="1"/>
          </p:cNvCxnSpPr>
          <p:nvPr/>
        </p:nvCxnSpPr>
        <p:spPr>
          <a:xfrm rot="10800000" flipH="1">
            <a:off x="539750" y="1196975"/>
            <a:ext cx="98425" cy="1865313"/>
          </a:xfrm>
          <a:prstGeom prst="bentConnector4">
            <a:avLst>
              <a:gd name="adj1" fmla="val -233051"/>
              <a:gd name="adj2" fmla="val 59483"/>
            </a:avLst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/>
          <p:cNvSpPr txBox="1"/>
          <p:nvPr/>
        </p:nvSpPr>
        <p:spPr>
          <a:xfrm>
            <a:off x="7407275" y="2063750"/>
            <a:ext cx="9175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TYPE A</a:t>
            </a:r>
          </a:p>
        </p:txBody>
      </p:sp>
      <p:grpSp>
        <p:nvGrpSpPr>
          <p:cNvPr id="20491" name="Gruppo 38"/>
          <p:cNvGrpSpPr>
            <a:grpSpLocks/>
          </p:cNvGrpSpPr>
          <p:nvPr/>
        </p:nvGrpSpPr>
        <p:grpSpPr bwMode="auto">
          <a:xfrm>
            <a:off x="1600200" y="1339850"/>
            <a:ext cx="239713" cy="520700"/>
            <a:chOff x="1475656" y="1196752"/>
            <a:chExt cx="239789" cy="520025"/>
          </a:xfrm>
        </p:grpSpPr>
        <p:cxnSp>
          <p:nvCxnSpPr>
            <p:cNvPr id="40" name="Connettore 1 39"/>
            <p:cNvCxnSpPr/>
            <p:nvPr/>
          </p:nvCxnSpPr>
          <p:spPr>
            <a:xfrm flipV="1">
              <a:off x="1715445" y="1196752"/>
              <a:ext cx="0" cy="520025"/>
            </a:xfrm>
            <a:prstGeom prst="line">
              <a:avLst/>
            </a:prstGeom>
            <a:ln w="22225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ttore 2 40"/>
            <p:cNvCxnSpPr/>
            <p:nvPr/>
          </p:nvCxnSpPr>
          <p:spPr>
            <a:xfrm flipH="1">
              <a:off x="1475656" y="1196752"/>
              <a:ext cx="239789" cy="0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CasellaDiTesto 41"/>
          <p:cNvSpPr txBox="1"/>
          <p:nvPr/>
        </p:nvSpPr>
        <p:spPr>
          <a:xfrm>
            <a:off x="2581275" y="1339850"/>
            <a:ext cx="1604963" cy="1323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Columns that</a:t>
            </a:r>
          </a:p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stores “local”</a:t>
            </a:r>
          </a:p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statistical</a:t>
            </a:r>
          </a:p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concepts</a:t>
            </a:r>
          </a:p>
        </p:txBody>
      </p:sp>
      <p:cxnSp>
        <p:nvCxnSpPr>
          <p:cNvPr id="30" name="Connettore 2 29"/>
          <p:cNvCxnSpPr/>
          <p:nvPr/>
        </p:nvCxnSpPr>
        <p:spPr>
          <a:xfrm>
            <a:off x="3132138" y="2708275"/>
            <a:ext cx="105410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174625" y="4867275"/>
            <a:ext cx="1890713" cy="10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Change name in</a:t>
            </a:r>
          </a:p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the Dataset</a:t>
            </a:r>
          </a:p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columns</a:t>
            </a:r>
          </a:p>
        </p:txBody>
      </p:sp>
      <p:cxnSp>
        <p:nvCxnSpPr>
          <p:cNvPr id="17" name="Connettore 2 16"/>
          <p:cNvCxnSpPr/>
          <p:nvPr/>
        </p:nvCxnSpPr>
        <p:spPr>
          <a:xfrm>
            <a:off x="1719263" y="5445125"/>
            <a:ext cx="105410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840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olo 1"/>
          <p:cNvSpPr>
            <a:spLocks noGrp="1"/>
          </p:cNvSpPr>
          <p:nvPr>
            <p:ph type="title"/>
          </p:nvPr>
        </p:nvSpPr>
        <p:spPr>
          <a:xfrm>
            <a:off x="34925" y="-27384"/>
            <a:ext cx="9074150" cy="4333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it-IT" sz="2800" b="1" dirty="0" smtClean="0">
                <a:solidFill>
                  <a:srgbClr val="C00000"/>
                </a:solidFill>
              </a:rPr>
              <a:t>Create a Dataset through the “Query Editor”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21507" name="Segnaposto contenuto 2"/>
          <p:cNvSpPr>
            <a:spLocks noGrp="1"/>
          </p:cNvSpPr>
          <p:nvPr>
            <p:ph idx="1"/>
          </p:nvPr>
        </p:nvSpPr>
        <p:spPr>
          <a:xfrm>
            <a:off x="250825" y="548680"/>
            <a:ext cx="8642350" cy="1656283"/>
          </a:xfrm>
        </p:spPr>
        <p:txBody>
          <a:bodyPr>
            <a:normAutofit/>
          </a:bodyPr>
          <a:lstStyle/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altLang="it-IT" sz="2000" dirty="0" smtClean="0"/>
              <a:t>Create a new Dataset (</a:t>
            </a:r>
            <a:r>
              <a:rPr lang="en-US" altLang="it-IT" sz="2000" b="1" dirty="0" smtClean="0">
                <a:solidFill>
                  <a:srgbClr val="FF0000"/>
                </a:solidFill>
              </a:rPr>
              <a:t>DS_NAG</a:t>
            </a:r>
            <a:r>
              <a:rPr lang="en-US" altLang="it-IT" sz="2000" dirty="0" smtClean="0"/>
              <a:t>) through the </a:t>
            </a:r>
            <a:r>
              <a:rPr lang="en-US" altLang="it-IT" sz="2000" b="1" dirty="0" smtClean="0"/>
              <a:t>Query Editor</a:t>
            </a:r>
            <a:r>
              <a:rPr lang="en-US" altLang="it-IT" sz="2000" dirty="0" smtClean="0"/>
              <a:t> on the connection </a:t>
            </a:r>
            <a:r>
              <a:rPr lang="en-US" altLang="it-IT" sz="2000" b="1" dirty="0" smtClean="0">
                <a:solidFill>
                  <a:srgbClr val="FF0000"/>
                </a:solidFill>
              </a:rPr>
              <a:t>DDB_SDDSPLUS_SDMX_GC_2015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altLang="it-IT" sz="2000" dirty="0" smtClean="0"/>
              <a:t>Select the following tables: </a:t>
            </a:r>
            <a:r>
              <a:rPr lang="en-US" altLang="it-IT" sz="2000" b="1" dirty="0" smtClean="0"/>
              <a:t>Dataset_SDDSPLUS</a:t>
            </a:r>
            <a:r>
              <a:rPr lang="en-US" altLang="it-IT" sz="2000" dirty="0" smtClean="0"/>
              <a:t> (</a:t>
            </a:r>
            <a:r>
              <a:rPr lang="en-US" altLang="it-IT" sz="2000" b="1" dirty="0" smtClean="0">
                <a:solidFill>
                  <a:srgbClr val="FF0000"/>
                </a:solidFill>
              </a:rPr>
              <a:t>TYPE A </a:t>
            </a:r>
            <a:r>
              <a:rPr lang="en-US" altLang="it-IT" sz="2000" dirty="0" smtClean="0"/>
              <a:t>example)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altLang="it-IT" sz="2000" dirty="0" smtClean="0"/>
              <a:t>Select all the columns (except Flags)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altLang="it-IT" sz="2000" dirty="0" smtClean="0"/>
              <a:t>Save</a:t>
            </a:r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251520" y="4149081"/>
            <a:ext cx="864235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lnSpc>
                <a:spcPct val="90000"/>
              </a:lnSpc>
              <a:buFont typeface="+mj-lt"/>
              <a:buAutoNum type="arabicPeriod" startAt="5"/>
            </a:pPr>
            <a:r>
              <a:rPr lang="en-US" altLang="it-IT" sz="2000" dirty="0" smtClean="0"/>
              <a:t>Activate a [Preview Query] and set the [Number of rows to show] to [All]. The extracted records should be </a:t>
            </a:r>
            <a:r>
              <a:rPr lang="en-US" altLang="it-IT" sz="2000" b="1" dirty="0" smtClean="0">
                <a:solidFill>
                  <a:srgbClr val="FF0000"/>
                </a:solidFill>
              </a:rPr>
              <a:t>1847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390" y="4797152"/>
            <a:ext cx="3516609" cy="1944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964716"/>
            <a:ext cx="1935088" cy="216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54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olo 1"/>
          <p:cNvSpPr>
            <a:spLocks noGrp="1"/>
          </p:cNvSpPr>
          <p:nvPr>
            <p:ph type="title" idx="4294967295"/>
          </p:nvPr>
        </p:nvSpPr>
        <p:spPr>
          <a:xfrm>
            <a:off x="179388" y="115889"/>
            <a:ext cx="8785225" cy="36078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it-IT" sz="2800" b="1" dirty="0" smtClean="0">
                <a:solidFill>
                  <a:srgbClr val="C00000"/>
                </a:solidFill>
              </a:rPr>
              <a:t>Change names at the Dataset columns</a:t>
            </a:r>
          </a:p>
        </p:txBody>
      </p:sp>
      <p:sp>
        <p:nvSpPr>
          <p:cNvPr id="24579" name="Segnaposto contenuto 2"/>
          <p:cNvSpPr>
            <a:spLocks noGrp="1"/>
          </p:cNvSpPr>
          <p:nvPr>
            <p:ph idx="4294967295"/>
          </p:nvPr>
        </p:nvSpPr>
        <p:spPr>
          <a:xfrm>
            <a:off x="323528" y="764704"/>
            <a:ext cx="8642350" cy="762149"/>
          </a:xfrm>
        </p:spPr>
        <p:txBody>
          <a:bodyPr/>
          <a:lstStyle/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it-IT" altLang="it-IT" sz="2400" dirty="0" err="1" smtClean="0"/>
              <a:t>Change</a:t>
            </a:r>
            <a:r>
              <a:rPr lang="it-IT" altLang="it-IT" sz="2400" dirty="0" smtClean="0"/>
              <a:t> the </a:t>
            </a:r>
            <a:r>
              <a:rPr lang="it-IT" altLang="it-IT" sz="2400" i="1" dirty="0" err="1" smtClean="0"/>
              <a:t>name</a:t>
            </a:r>
            <a:r>
              <a:rPr lang="it-IT" altLang="it-IT" sz="2400" dirty="0" smtClean="0"/>
              <a:t> and the </a:t>
            </a:r>
            <a:r>
              <a:rPr lang="it-IT" altLang="it-IT" sz="2400" i="1" dirty="0" err="1" smtClean="0"/>
              <a:t>description</a:t>
            </a:r>
            <a:r>
              <a:rPr lang="it-IT" altLang="it-IT" sz="2400" dirty="0" smtClean="0"/>
              <a:t> in the </a:t>
            </a:r>
            <a:r>
              <a:rPr lang="it-IT" altLang="it-IT" sz="2400" dirty="0" err="1" smtClean="0"/>
              <a:t>columns</a:t>
            </a:r>
            <a:r>
              <a:rPr lang="it-IT" altLang="it-IT" sz="2400" dirty="0" smtClean="0"/>
              <a:t> of the </a:t>
            </a:r>
            <a:r>
              <a:rPr lang="it-IT" altLang="it-IT" sz="2400" dirty="0" err="1" smtClean="0"/>
              <a:t>Dataset</a:t>
            </a:r>
            <a:endParaRPr lang="it-IT" altLang="it-IT" sz="2400" dirty="0" smtClean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066924"/>
            <a:ext cx="8984788" cy="3738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eccia in su 2"/>
          <p:cNvSpPr/>
          <p:nvPr/>
        </p:nvSpPr>
        <p:spPr>
          <a:xfrm>
            <a:off x="6660232" y="6001816"/>
            <a:ext cx="792088" cy="504056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197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olo 1"/>
          <p:cNvSpPr>
            <a:spLocks noGrp="1"/>
          </p:cNvSpPr>
          <p:nvPr>
            <p:ph type="title" idx="4294967295"/>
          </p:nvPr>
        </p:nvSpPr>
        <p:spPr>
          <a:xfrm>
            <a:off x="179388" y="115889"/>
            <a:ext cx="8785225" cy="576808"/>
          </a:xfrm>
        </p:spPr>
        <p:txBody>
          <a:bodyPr>
            <a:normAutofit/>
          </a:bodyPr>
          <a:lstStyle/>
          <a:p>
            <a:pPr eaLnBrk="1" hangingPunct="1"/>
            <a:r>
              <a:rPr lang="en-GB" altLang="it-IT" sz="2800" b="1" dirty="0" smtClean="0">
                <a:solidFill>
                  <a:srgbClr val="C00000"/>
                </a:solidFill>
              </a:rPr>
              <a:t>Associate dimension descriptions to codes</a:t>
            </a:r>
          </a:p>
        </p:txBody>
      </p:sp>
      <p:sp>
        <p:nvSpPr>
          <p:cNvPr id="24579" name="Segnaposto contenuto 2"/>
          <p:cNvSpPr>
            <a:spLocks noGrp="1"/>
          </p:cNvSpPr>
          <p:nvPr>
            <p:ph idx="4294967295"/>
          </p:nvPr>
        </p:nvSpPr>
        <p:spPr>
          <a:xfrm>
            <a:off x="323528" y="692696"/>
            <a:ext cx="8642350" cy="864096"/>
          </a:xfrm>
        </p:spPr>
        <p:txBody>
          <a:bodyPr/>
          <a:lstStyle/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altLang="it-IT" sz="2400" dirty="0" smtClean="0"/>
              <a:t>Select a row in the [Dataset Columns]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altLang="it-IT" sz="2400" dirty="0" smtClean="0"/>
              <a:t>Click [Associate description]</a:t>
            </a:r>
          </a:p>
          <a:p>
            <a:pPr marL="609600" indent="-609600" eaLnBrk="1" hangingPunct="1">
              <a:buFont typeface="Wingdings" pitchFamily="2" charset="2"/>
              <a:buAutoNum type="arabicPeriod" startAt="9"/>
            </a:pPr>
            <a:endParaRPr lang="it-IT" altLang="it-IT" sz="2000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617" y="1700808"/>
            <a:ext cx="2963447" cy="20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Connettore 2 2"/>
          <p:cNvCxnSpPr/>
          <p:nvPr/>
        </p:nvCxnSpPr>
        <p:spPr>
          <a:xfrm flipH="1">
            <a:off x="5199720" y="2332288"/>
            <a:ext cx="57606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2 6"/>
          <p:cNvCxnSpPr/>
          <p:nvPr/>
        </p:nvCxnSpPr>
        <p:spPr>
          <a:xfrm>
            <a:off x="3779912" y="1503256"/>
            <a:ext cx="0" cy="36004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egnaposto contenuto 2"/>
          <p:cNvSpPr txBox="1">
            <a:spLocks/>
          </p:cNvSpPr>
          <p:nvPr/>
        </p:nvSpPr>
        <p:spPr>
          <a:xfrm>
            <a:off x="179512" y="3861048"/>
            <a:ext cx="4824536" cy="1584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buFont typeface="+mj-lt"/>
              <a:buAutoNum type="arabicPeriod" startAt="3"/>
            </a:pPr>
            <a:r>
              <a:rPr lang="en-US" altLang="it-IT" sz="2400" dirty="0" smtClean="0"/>
              <a:t>Select as the picture beside and save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 startAt="3"/>
            </a:pPr>
            <a:r>
              <a:rPr lang="en-US" altLang="it-IT" sz="2400" dirty="0" smtClean="0"/>
              <a:t>Repeat for all the Dataset columns except TIME_PERIOD and OBS_VALUE</a:t>
            </a:r>
          </a:p>
          <a:p>
            <a:pPr marL="609600" indent="-609600">
              <a:buFont typeface="Wingdings" pitchFamily="2" charset="2"/>
              <a:buAutoNum type="arabicPeriod" startAt="9"/>
            </a:pPr>
            <a:endParaRPr lang="it-IT" altLang="it-IT" sz="20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742" y="3861048"/>
            <a:ext cx="3442698" cy="2820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Connettore 2 10"/>
          <p:cNvCxnSpPr/>
          <p:nvPr/>
        </p:nvCxnSpPr>
        <p:spPr>
          <a:xfrm flipH="1">
            <a:off x="8388424" y="4293096"/>
            <a:ext cx="57606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2 11"/>
          <p:cNvCxnSpPr/>
          <p:nvPr/>
        </p:nvCxnSpPr>
        <p:spPr>
          <a:xfrm flipH="1">
            <a:off x="8377308" y="4625428"/>
            <a:ext cx="57606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 flipH="1">
            <a:off x="7308304" y="5301208"/>
            <a:ext cx="57606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30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olo 1"/>
          <p:cNvSpPr>
            <a:spLocks noGrp="1"/>
          </p:cNvSpPr>
          <p:nvPr>
            <p:ph type="title" idx="4294967295"/>
          </p:nvPr>
        </p:nvSpPr>
        <p:spPr>
          <a:xfrm>
            <a:off x="468313" y="115888"/>
            <a:ext cx="8229600" cy="576262"/>
          </a:xfrm>
        </p:spPr>
        <p:txBody>
          <a:bodyPr/>
          <a:lstStyle/>
          <a:p>
            <a:r>
              <a:rPr lang="en-GB" altLang="it-IT" sz="2800" b="1" dirty="0" smtClean="0">
                <a:solidFill>
                  <a:srgbClr val="C00000"/>
                </a:solidFill>
              </a:rPr>
              <a:t>Training objectives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27" name="Segnaposto contenuto 2"/>
          <p:cNvSpPr>
            <a:spLocks noGrp="1"/>
          </p:cNvSpPr>
          <p:nvPr>
            <p:ph idx="1"/>
          </p:nvPr>
        </p:nvSpPr>
        <p:spPr>
          <a:xfrm>
            <a:off x="468313" y="836712"/>
            <a:ext cx="8207375" cy="5255988"/>
          </a:xfrm>
        </p:spPr>
        <p:txBody>
          <a:bodyPr/>
          <a:lstStyle/>
          <a:p>
            <a:pPr marL="0" lvl="1" indent="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altLang="it-IT" sz="2600" dirty="0" smtClean="0"/>
              <a:t>Disseminate data stored in a DBMS following SDDS Plus  “Technical implementation guide”:</a:t>
            </a:r>
          </a:p>
          <a:p>
            <a:pPr marL="342900" lvl="1" indent="-34290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it-IT" sz="2600" dirty="0" smtClean="0"/>
              <a:t>ECOFIN Data Structure Definition provided by IMF</a:t>
            </a:r>
          </a:p>
          <a:p>
            <a:pPr marL="342900" lvl="1" indent="-34290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it-IT" sz="2600" dirty="0" smtClean="0"/>
              <a:t>DataFlow IDs  provided by IMF</a:t>
            </a:r>
          </a:p>
          <a:p>
            <a:pPr marL="342900" lvl="1" indent="-34290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it-IT" sz="2600" dirty="0"/>
              <a:t>SDMX-ML </a:t>
            </a:r>
            <a:r>
              <a:rPr lang="en-US" altLang="it-IT" sz="2600" dirty="0" smtClean="0"/>
              <a:t>data files: </a:t>
            </a:r>
            <a:r>
              <a:rPr lang="en-US" altLang="it-IT" sz="2600" dirty="0"/>
              <a:t>one per data </a:t>
            </a:r>
            <a:r>
              <a:rPr lang="en-US" altLang="it-IT" sz="2600" dirty="0" smtClean="0"/>
              <a:t>category </a:t>
            </a:r>
            <a:r>
              <a:rPr lang="en-US" altLang="it-IT" sz="2600" dirty="0"/>
              <a:t>must be publicly available from a URL posted on the NSDP </a:t>
            </a:r>
            <a:r>
              <a:rPr lang="en-US" altLang="it-IT" sz="2600" dirty="0" smtClean="0"/>
              <a:t>Plus</a:t>
            </a:r>
          </a:p>
          <a:p>
            <a:pPr marL="742950" lvl="2" indent="-34290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it-IT" sz="2200" dirty="0" smtClean="0"/>
              <a:t>SDMX-ML data files in Time Series presentation (Compact</a:t>
            </a:r>
            <a:r>
              <a:rPr lang="en-US" altLang="it-IT" sz="2200" dirty="0"/>
              <a:t>, </a:t>
            </a:r>
            <a:r>
              <a:rPr lang="en-US" altLang="it-IT" sz="2200" dirty="0" err="1" smtClean="0"/>
              <a:t>SDMXDataStructureSpecificTimeSeries</a:t>
            </a:r>
            <a:r>
              <a:rPr lang="en-US" altLang="it-IT" sz="2200" dirty="0" smtClean="0"/>
              <a:t>, </a:t>
            </a:r>
            <a:r>
              <a:rPr lang="en-US" altLang="it-IT" sz="2200" dirty="0"/>
              <a:t>SDMXDataStructureSpecific with </a:t>
            </a:r>
            <a:r>
              <a:rPr lang="en-US" altLang="it-IT" sz="2200" dirty="0" smtClean="0"/>
              <a:t>TIME_PERIOD dimension at observation level)</a:t>
            </a:r>
          </a:p>
          <a:p>
            <a:pPr marL="742950" lvl="2" indent="-34290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altLang="it-IT" sz="1800" dirty="0" smtClean="0"/>
          </a:p>
        </p:txBody>
      </p:sp>
    </p:spTree>
    <p:extLst>
      <p:ext uri="{BB962C8B-B14F-4D97-AF65-F5344CB8AC3E}">
        <p14:creationId xmlns:p14="http://schemas.microsoft.com/office/powerpoint/2010/main" val="6274396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319" y="1049498"/>
            <a:ext cx="5756929" cy="4323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Titolo 1"/>
          <p:cNvSpPr>
            <a:spLocks noGrp="1"/>
          </p:cNvSpPr>
          <p:nvPr>
            <p:ph type="title" idx="4294967295"/>
          </p:nvPr>
        </p:nvSpPr>
        <p:spPr>
          <a:xfrm>
            <a:off x="468313" y="115888"/>
            <a:ext cx="8229600" cy="4333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it-IT" sz="2800" b="1" smtClean="0">
                <a:solidFill>
                  <a:srgbClr val="C00000"/>
                </a:solidFill>
              </a:rPr>
              <a:t>Exercise  - Add a constraint</a:t>
            </a:r>
            <a:endParaRPr lang="en-US" altLang="it-IT" sz="2800" b="1" smtClean="0">
              <a:solidFill>
                <a:srgbClr val="C00000"/>
              </a:solidFill>
            </a:endParaRPr>
          </a:p>
        </p:txBody>
      </p:sp>
      <p:sp>
        <p:nvSpPr>
          <p:cNvPr id="23555" name="Segnaposto contenuto 2"/>
          <p:cNvSpPr>
            <a:spLocks noGrp="1"/>
          </p:cNvSpPr>
          <p:nvPr>
            <p:ph idx="4294967295"/>
          </p:nvPr>
        </p:nvSpPr>
        <p:spPr>
          <a:xfrm>
            <a:off x="250825" y="620713"/>
            <a:ext cx="8642350" cy="360015"/>
          </a:xfrm>
        </p:spPr>
        <p:txBody>
          <a:bodyPr>
            <a:normAutofit lnSpcReduction="10000"/>
          </a:bodyPr>
          <a:lstStyle/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altLang="it-IT" sz="2000" dirty="0" smtClean="0"/>
              <a:t>Click on Add/View Constraints and filter on: </a:t>
            </a:r>
            <a:r>
              <a:rPr lang="en-US" altLang="it-IT" sz="2000" b="1" dirty="0" smtClean="0">
                <a:solidFill>
                  <a:srgbClr val="FF0000"/>
                </a:solidFill>
              </a:rPr>
              <a:t>CNL</a:t>
            </a:r>
            <a:endParaRPr lang="en-US" altLang="it-IT" sz="2000" dirty="0" smtClean="0"/>
          </a:p>
        </p:txBody>
      </p:sp>
      <p:cxnSp>
        <p:nvCxnSpPr>
          <p:cNvPr id="8" name="Connettore 2 7"/>
          <p:cNvCxnSpPr/>
          <p:nvPr/>
        </p:nvCxnSpPr>
        <p:spPr>
          <a:xfrm flipH="1">
            <a:off x="3381510" y="3164210"/>
            <a:ext cx="57606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/>
          <p:cNvCxnSpPr/>
          <p:nvPr/>
        </p:nvCxnSpPr>
        <p:spPr>
          <a:xfrm>
            <a:off x="963157" y="1695475"/>
            <a:ext cx="64807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egnaposto contenuto 2"/>
          <p:cNvSpPr txBox="1">
            <a:spLocks/>
          </p:cNvSpPr>
          <p:nvPr/>
        </p:nvSpPr>
        <p:spPr>
          <a:xfrm>
            <a:off x="261665" y="5589240"/>
            <a:ext cx="864235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altLang="it-IT" sz="2000" dirty="0" smtClean="0"/>
              <a:t>Activate a [Preview Query] and set the [Number of rows to show] to [All]. The extracted records should be </a:t>
            </a:r>
            <a:r>
              <a:rPr lang="en-US" altLang="it-IT" sz="2000" b="1" dirty="0" smtClean="0">
                <a:solidFill>
                  <a:srgbClr val="FF0000"/>
                </a:solidFill>
              </a:rPr>
              <a:t>871</a:t>
            </a:r>
          </a:p>
        </p:txBody>
      </p:sp>
    </p:spTree>
    <p:extLst>
      <p:ext uri="{BB962C8B-B14F-4D97-AF65-F5344CB8AC3E}">
        <p14:creationId xmlns:p14="http://schemas.microsoft.com/office/powerpoint/2010/main" val="314312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olo 1"/>
          <p:cNvSpPr>
            <a:spLocks noGrp="1"/>
          </p:cNvSpPr>
          <p:nvPr>
            <p:ph type="title" idx="4294967295"/>
          </p:nvPr>
        </p:nvSpPr>
        <p:spPr>
          <a:xfrm>
            <a:off x="250825" y="2420938"/>
            <a:ext cx="8642350" cy="576262"/>
          </a:xfrm>
        </p:spPr>
        <p:txBody>
          <a:bodyPr/>
          <a:lstStyle/>
          <a:p>
            <a:pPr eaLnBrk="1" hangingPunct="1"/>
            <a:r>
              <a:rPr lang="en-GB" altLang="it-IT" sz="2800" b="1" smtClean="0">
                <a:solidFill>
                  <a:srgbClr val="C00000"/>
                </a:solidFill>
              </a:rPr>
              <a:t>Step 3 – Map local concepts to SDMX one (Mapping set)</a:t>
            </a:r>
            <a:endParaRPr lang="en-GB" altLang="it-IT" sz="280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82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olo 1"/>
          <p:cNvSpPr>
            <a:spLocks noGrp="1"/>
          </p:cNvSpPr>
          <p:nvPr>
            <p:ph type="title" idx="4294967295"/>
          </p:nvPr>
        </p:nvSpPr>
        <p:spPr>
          <a:xfrm>
            <a:off x="468313" y="115888"/>
            <a:ext cx="8229600" cy="4333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it-IT" sz="2800" b="1" smtClean="0">
                <a:solidFill>
                  <a:srgbClr val="C00000"/>
                </a:solidFill>
              </a:rPr>
              <a:t>Create a</a:t>
            </a:r>
            <a:r>
              <a:rPr lang="it-IT" altLang="it-IT" sz="2800" b="1" smtClean="0">
                <a:solidFill>
                  <a:srgbClr val="C00000"/>
                </a:solidFill>
              </a:rPr>
              <a:t> MappingSet</a:t>
            </a:r>
            <a:endParaRPr lang="en-US" altLang="it-IT" sz="2800" smtClean="0">
              <a:solidFill>
                <a:srgbClr val="C00000"/>
              </a:solidFill>
            </a:endParaRPr>
          </a:p>
        </p:txBody>
      </p:sp>
      <p:sp>
        <p:nvSpPr>
          <p:cNvPr id="28675" name="Segnaposto contenuto 2"/>
          <p:cNvSpPr>
            <a:spLocks noGrp="1"/>
          </p:cNvSpPr>
          <p:nvPr>
            <p:ph idx="4294967295"/>
          </p:nvPr>
        </p:nvSpPr>
        <p:spPr>
          <a:xfrm>
            <a:off x="250825" y="620713"/>
            <a:ext cx="8642350" cy="864071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Calibri" pitchFamily="34" charset="0"/>
              <a:buAutoNum type="arabicPeriod"/>
            </a:pPr>
            <a:r>
              <a:rPr lang="it-IT" altLang="it-IT" sz="2400" dirty="0" smtClean="0"/>
              <a:t>Create a new </a:t>
            </a:r>
            <a:r>
              <a:rPr lang="it-IT" altLang="it-IT" sz="2400" dirty="0" err="1" smtClean="0"/>
              <a:t>Mapping</a:t>
            </a:r>
            <a:r>
              <a:rPr lang="it-IT" altLang="it-IT" sz="2400" dirty="0" smtClean="0"/>
              <a:t> Set (</a:t>
            </a:r>
            <a:r>
              <a:rPr lang="it-IT" altLang="it-IT" sz="2400" b="1" dirty="0" smtClean="0">
                <a:solidFill>
                  <a:srgbClr val="FF0000"/>
                </a:solidFill>
              </a:rPr>
              <a:t>MS_NAG</a:t>
            </a:r>
            <a:r>
              <a:rPr lang="it-IT" altLang="it-IT" sz="2400" dirty="0" smtClean="0"/>
              <a:t>) on </a:t>
            </a:r>
            <a:r>
              <a:rPr lang="it-IT" altLang="it-IT" sz="2400" dirty="0" err="1" smtClean="0"/>
              <a:t>Dataset</a:t>
            </a:r>
            <a:r>
              <a:rPr lang="it-IT" altLang="it-IT" sz="2400" dirty="0" smtClean="0"/>
              <a:t> </a:t>
            </a:r>
            <a:r>
              <a:rPr lang="en-US" altLang="it-IT" sz="2400" b="1" dirty="0" smtClean="0">
                <a:solidFill>
                  <a:srgbClr val="FF0000"/>
                </a:solidFill>
              </a:rPr>
              <a:t>DS_NAG</a:t>
            </a:r>
            <a:endParaRPr lang="it-IT" altLang="it-IT" sz="2400" dirty="0" smtClean="0"/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t-IT" altLang="it-IT" sz="2400" dirty="0" err="1" smtClean="0"/>
              <a:t>Map</a:t>
            </a:r>
            <a:r>
              <a:rPr lang="it-IT" altLang="it-IT" sz="2400" dirty="0" smtClean="0"/>
              <a:t> the </a:t>
            </a:r>
            <a:r>
              <a:rPr lang="it-IT" altLang="it-IT" sz="2400" dirty="0" err="1" smtClean="0"/>
              <a:t>concepts</a:t>
            </a:r>
            <a:r>
              <a:rPr lang="it-IT" altLang="it-IT" sz="2400" dirty="0" smtClean="0"/>
              <a:t> </a:t>
            </a:r>
            <a:r>
              <a:rPr lang="it-IT" altLang="it-IT" sz="2400" dirty="0" err="1" smtClean="0"/>
              <a:t>as</a:t>
            </a:r>
            <a:r>
              <a:rPr lang="it-IT" altLang="it-IT" sz="2400" dirty="0" smtClean="0"/>
              <a:t> </a:t>
            </a:r>
            <a:r>
              <a:rPr lang="it-IT" altLang="it-IT" sz="2400" dirty="0" err="1" smtClean="0"/>
              <a:t>follows</a:t>
            </a:r>
            <a:r>
              <a:rPr lang="it-IT" altLang="it-IT" sz="2400" dirty="0" smtClean="0"/>
              <a:t>:</a:t>
            </a:r>
            <a:endParaRPr lang="it-IT" altLang="it-IT" sz="2000" b="1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556792"/>
            <a:ext cx="7949683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egnaposto contenuto 2"/>
          <p:cNvSpPr txBox="1">
            <a:spLocks/>
          </p:cNvSpPr>
          <p:nvPr/>
        </p:nvSpPr>
        <p:spPr>
          <a:xfrm>
            <a:off x="216471" y="5949280"/>
            <a:ext cx="8642350" cy="432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lnSpc>
                <a:spcPct val="90000"/>
              </a:lnSpc>
              <a:buFont typeface="+mj-lt"/>
              <a:buAutoNum type="arabicPeriod" startAt="3"/>
            </a:pPr>
            <a:r>
              <a:rPr lang="it-IT" altLang="it-IT" sz="2400" dirty="0"/>
              <a:t>S</a:t>
            </a:r>
            <a:r>
              <a:rPr lang="it-IT" altLang="it-IT" sz="2400" dirty="0" smtClean="0"/>
              <a:t>ave</a:t>
            </a:r>
            <a:endParaRPr lang="it-IT" altLang="it-IT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374813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olo 1"/>
          <p:cNvSpPr>
            <a:spLocks noGrp="1"/>
          </p:cNvSpPr>
          <p:nvPr>
            <p:ph type="title" idx="4294967295"/>
          </p:nvPr>
        </p:nvSpPr>
        <p:spPr>
          <a:xfrm>
            <a:off x="250825" y="2420938"/>
            <a:ext cx="8642350" cy="576262"/>
          </a:xfrm>
        </p:spPr>
        <p:txBody>
          <a:bodyPr/>
          <a:lstStyle/>
          <a:p>
            <a:pPr eaLnBrk="1" hangingPunct="1"/>
            <a:r>
              <a:rPr lang="en-GB" altLang="it-IT" sz="2800" b="1" smtClean="0">
                <a:solidFill>
                  <a:srgbClr val="C00000"/>
                </a:solidFill>
              </a:rPr>
              <a:t>Step 4 – Map local codes to SDMX one (Transcoding)</a:t>
            </a:r>
            <a:endParaRPr lang="en-GB" altLang="it-IT" sz="280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22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olo 1"/>
          <p:cNvSpPr>
            <a:spLocks noGrp="1"/>
          </p:cNvSpPr>
          <p:nvPr>
            <p:ph type="title" idx="4294967295"/>
          </p:nvPr>
        </p:nvSpPr>
        <p:spPr>
          <a:xfrm>
            <a:off x="468313" y="-26988"/>
            <a:ext cx="8229600" cy="576263"/>
          </a:xfrm>
        </p:spPr>
        <p:txBody>
          <a:bodyPr/>
          <a:lstStyle/>
          <a:p>
            <a:pPr eaLnBrk="1" hangingPunct="1"/>
            <a:r>
              <a:rPr lang="en-US" altLang="it-IT" sz="2800" b="1" dirty="0" smtClean="0">
                <a:solidFill>
                  <a:srgbClr val="C00000"/>
                </a:solidFill>
              </a:rPr>
              <a:t>Transcoding exercise</a:t>
            </a:r>
            <a:endParaRPr lang="en-US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760515" y="666542"/>
            <a:ext cx="3642020" cy="436699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Transcoding all the mapped concepts, except </a:t>
            </a:r>
            <a:r>
              <a:rPr lang="en-US" sz="1400" b="1" dirty="0" smtClean="0">
                <a:solidFill>
                  <a:srgbClr val="009E47"/>
                </a:solidFill>
              </a:rPr>
              <a:t>DATADOMAIN</a:t>
            </a:r>
            <a:r>
              <a:rPr lang="en-US" sz="1400" dirty="0" smtClean="0">
                <a:solidFill>
                  <a:schemeClr val="tx1"/>
                </a:solidFill>
              </a:rPr>
              <a:t>, </a:t>
            </a:r>
            <a:r>
              <a:rPr lang="en-US" sz="1400" b="1" dirty="0">
                <a:solidFill>
                  <a:srgbClr val="009E47"/>
                </a:solidFill>
              </a:rPr>
              <a:t>INDICATOR </a:t>
            </a:r>
            <a:r>
              <a:rPr lang="en-US" sz="1400" dirty="0" smtClean="0">
                <a:solidFill>
                  <a:schemeClr val="tx1"/>
                </a:solidFill>
              </a:rPr>
              <a:t>and </a:t>
            </a:r>
            <a:r>
              <a:rPr lang="en-US" sz="1400" b="1" dirty="0">
                <a:solidFill>
                  <a:srgbClr val="009E47"/>
                </a:solidFill>
              </a:rPr>
              <a:t>TIME_PERIOD</a:t>
            </a:r>
          </a:p>
        </p:txBody>
      </p:sp>
      <p:sp>
        <p:nvSpPr>
          <p:cNvPr id="3" name="Rettangolo 2"/>
          <p:cNvSpPr/>
          <p:nvPr/>
        </p:nvSpPr>
        <p:spPr>
          <a:xfrm>
            <a:off x="3732011" y="2832813"/>
            <a:ext cx="1699029" cy="432805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Set the dataflow NAG in production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" name="Rombo 3"/>
          <p:cNvSpPr/>
          <p:nvPr/>
        </p:nvSpPr>
        <p:spPr>
          <a:xfrm>
            <a:off x="2899283" y="1564625"/>
            <a:ext cx="3355679" cy="837262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Mapping Assistant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Transcoding test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6" name="Connettore 2 5"/>
          <p:cNvCxnSpPr>
            <a:stCxn id="2" idx="2"/>
            <a:endCxn id="4" idx="0"/>
          </p:cNvCxnSpPr>
          <p:nvPr/>
        </p:nvCxnSpPr>
        <p:spPr>
          <a:xfrm flipH="1">
            <a:off x="4577123" y="1103241"/>
            <a:ext cx="4402" cy="4613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/>
          <p:cNvCxnSpPr>
            <a:stCxn id="4" idx="2"/>
            <a:endCxn id="3" idx="0"/>
          </p:cNvCxnSpPr>
          <p:nvPr/>
        </p:nvCxnSpPr>
        <p:spPr>
          <a:xfrm>
            <a:off x="4577123" y="2401887"/>
            <a:ext cx="4403" cy="43092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/>
          <p:cNvSpPr txBox="1"/>
          <p:nvPr/>
        </p:nvSpPr>
        <p:spPr>
          <a:xfrm>
            <a:off x="3936880" y="2401143"/>
            <a:ext cx="7017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correct</a:t>
            </a:r>
            <a:endParaRPr lang="en-US" sz="1400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2750990" y="2094110"/>
            <a:ext cx="838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incorrect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236658" y="1634737"/>
            <a:ext cx="2487549" cy="697039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Transcoding</a:t>
            </a:r>
          </a:p>
          <a:p>
            <a:pPr algn="ctr"/>
            <a:r>
              <a:rPr lang="en-US" sz="1400" b="1" dirty="0" smtClean="0">
                <a:solidFill>
                  <a:srgbClr val="00B050"/>
                </a:solidFill>
              </a:rPr>
              <a:t>DATADOMAIN</a:t>
            </a:r>
            <a:r>
              <a:rPr lang="en-US" sz="1400" dirty="0" smtClean="0">
                <a:solidFill>
                  <a:srgbClr val="00B050"/>
                </a:solidFill>
              </a:rPr>
              <a:t> 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and </a:t>
            </a:r>
            <a:r>
              <a:rPr lang="en-US" sz="1400" b="1" dirty="0" smtClean="0">
                <a:solidFill>
                  <a:srgbClr val="00B050"/>
                </a:solidFill>
              </a:rPr>
              <a:t>INDICATOR </a:t>
            </a:r>
            <a:endParaRPr lang="en-US" sz="1400" b="1" dirty="0">
              <a:solidFill>
                <a:srgbClr val="00B050"/>
              </a:solidFill>
            </a:endParaRPr>
          </a:p>
        </p:txBody>
      </p:sp>
      <p:cxnSp>
        <p:nvCxnSpPr>
          <p:cNvPr id="17" name="Connettore 2 16"/>
          <p:cNvCxnSpPr>
            <a:stCxn id="4" idx="1"/>
            <a:endCxn id="15" idx="3"/>
          </p:cNvCxnSpPr>
          <p:nvPr/>
        </p:nvCxnSpPr>
        <p:spPr>
          <a:xfrm flipH="1">
            <a:off x="2724207" y="1983256"/>
            <a:ext cx="175076" cy="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2 21"/>
          <p:cNvCxnSpPr>
            <a:stCxn id="3" idx="2"/>
            <a:endCxn id="25" idx="0"/>
          </p:cNvCxnSpPr>
          <p:nvPr/>
        </p:nvCxnSpPr>
        <p:spPr>
          <a:xfrm>
            <a:off x="4581526" y="3265618"/>
            <a:ext cx="11474" cy="2876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mbo 24"/>
          <p:cNvSpPr/>
          <p:nvPr/>
        </p:nvSpPr>
        <p:spPr>
          <a:xfrm>
            <a:off x="3067691" y="3553271"/>
            <a:ext cx="3050617" cy="920988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TestClient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Mapping and Transcoding test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4644008" y="4489375"/>
            <a:ext cx="2604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</a:t>
            </a:r>
            <a:r>
              <a:rPr lang="en-US" sz="1400" dirty="0" smtClean="0"/>
              <a:t>orrect (</a:t>
            </a:r>
            <a:r>
              <a:rPr lang="en-US" sz="1400" b="1" dirty="0" smtClean="0">
                <a:solidFill>
                  <a:srgbClr val="FF0000"/>
                </a:solidFill>
              </a:rPr>
              <a:t>it should be incorrect!!!</a:t>
            </a:r>
            <a:r>
              <a:rPr lang="en-US" sz="1400" dirty="0" smtClean="0"/>
              <a:t>)</a:t>
            </a:r>
            <a:endParaRPr lang="en-US" sz="1400" dirty="0"/>
          </a:p>
        </p:txBody>
      </p:sp>
      <p:cxnSp>
        <p:nvCxnSpPr>
          <p:cNvPr id="37" name="Connettore 2 36"/>
          <p:cNvCxnSpPr>
            <a:stCxn id="25" idx="2"/>
            <a:endCxn id="38" idx="0"/>
          </p:cNvCxnSpPr>
          <p:nvPr/>
        </p:nvCxnSpPr>
        <p:spPr>
          <a:xfrm flipH="1">
            <a:off x="4592999" y="4474259"/>
            <a:ext cx="1" cy="38825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mbo 37"/>
          <p:cNvSpPr/>
          <p:nvPr/>
        </p:nvSpPr>
        <p:spPr>
          <a:xfrm>
            <a:off x="3067690" y="4862516"/>
            <a:ext cx="3050617" cy="920988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WebClient</a:t>
            </a:r>
            <a:endParaRPr lang="en-US" sz="14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Mapping and Transcoding test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39" name="Connettore 2 38"/>
          <p:cNvCxnSpPr>
            <a:stCxn id="38" idx="2"/>
          </p:cNvCxnSpPr>
          <p:nvPr/>
        </p:nvCxnSpPr>
        <p:spPr>
          <a:xfrm>
            <a:off x="4592999" y="5783504"/>
            <a:ext cx="4402" cy="381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asellaDiTesto 39"/>
          <p:cNvSpPr txBox="1"/>
          <p:nvPr/>
        </p:nvSpPr>
        <p:spPr>
          <a:xfrm>
            <a:off x="4586369" y="5793114"/>
            <a:ext cx="7017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correct</a:t>
            </a:r>
            <a:endParaRPr lang="en-US" sz="1400" dirty="0"/>
          </a:p>
        </p:txBody>
      </p:sp>
      <p:sp>
        <p:nvSpPr>
          <p:cNvPr id="41" name="CasellaDiTesto 40"/>
          <p:cNvSpPr txBox="1"/>
          <p:nvPr/>
        </p:nvSpPr>
        <p:spPr>
          <a:xfrm>
            <a:off x="6084168" y="5342377"/>
            <a:ext cx="838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incorrect</a:t>
            </a:r>
          </a:p>
        </p:txBody>
      </p:sp>
      <p:sp>
        <p:nvSpPr>
          <p:cNvPr id="44" name="Rettangolo 43"/>
          <p:cNvSpPr/>
          <p:nvPr/>
        </p:nvSpPr>
        <p:spPr>
          <a:xfrm>
            <a:off x="6876256" y="5106607"/>
            <a:ext cx="1699029" cy="432805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Transcoding</a:t>
            </a:r>
          </a:p>
          <a:p>
            <a:pPr algn="ctr"/>
            <a:r>
              <a:rPr lang="en-US" sz="1400" b="1" dirty="0" smtClean="0">
                <a:solidFill>
                  <a:srgbClr val="00B050"/>
                </a:solidFill>
              </a:rPr>
              <a:t>TIME_PERIOD</a:t>
            </a:r>
            <a:endParaRPr lang="en-US" sz="1400" b="1" dirty="0">
              <a:solidFill>
                <a:srgbClr val="00B050"/>
              </a:solidFill>
            </a:endParaRPr>
          </a:p>
        </p:txBody>
      </p:sp>
      <p:cxnSp>
        <p:nvCxnSpPr>
          <p:cNvPr id="30725" name="Connettore 4 30724"/>
          <p:cNvCxnSpPr>
            <a:stCxn id="15" idx="0"/>
            <a:endCxn id="30742" idx="2"/>
          </p:cNvCxnSpPr>
          <p:nvPr/>
        </p:nvCxnSpPr>
        <p:spPr>
          <a:xfrm rot="5400000" flipH="1" flipV="1">
            <a:off x="2848127" y="-75207"/>
            <a:ext cx="342251" cy="3077639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32" name="Connettore 2 30731"/>
          <p:cNvCxnSpPr>
            <a:stCxn id="38" idx="3"/>
          </p:cNvCxnSpPr>
          <p:nvPr/>
        </p:nvCxnSpPr>
        <p:spPr>
          <a:xfrm>
            <a:off x="6118307" y="5323010"/>
            <a:ext cx="757949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34" name="Connettore 4 30733"/>
          <p:cNvCxnSpPr>
            <a:stCxn id="44" idx="0"/>
            <a:endCxn id="30742" idx="6"/>
          </p:cNvCxnSpPr>
          <p:nvPr/>
        </p:nvCxnSpPr>
        <p:spPr>
          <a:xfrm rot="16200000" flipV="1">
            <a:off x="4268305" y="1649140"/>
            <a:ext cx="3814121" cy="3100813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35" name="Rettangolo arrotondato 30734"/>
          <p:cNvSpPr/>
          <p:nvPr/>
        </p:nvSpPr>
        <p:spPr>
          <a:xfrm>
            <a:off x="3936880" y="6165304"/>
            <a:ext cx="1355200" cy="432048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>
                <a:solidFill>
                  <a:schemeClr val="tx1"/>
                </a:solidFill>
              </a:rPr>
              <a:t>END</a:t>
            </a: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30742" name="Ovale 30741"/>
          <p:cNvSpPr/>
          <p:nvPr/>
        </p:nvSpPr>
        <p:spPr>
          <a:xfrm>
            <a:off x="4558072" y="1269626"/>
            <a:ext cx="66886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56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olo 1"/>
          <p:cNvSpPr>
            <a:spLocks noGrp="1"/>
          </p:cNvSpPr>
          <p:nvPr>
            <p:ph type="title" idx="4294967295"/>
          </p:nvPr>
        </p:nvSpPr>
        <p:spPr>
          <a:xfrm>
            <a:off x="468313" y="115888"/>
            <a:ext cx="8229600" cy="4333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it-IT" sz="2800" b="1" dirty="0" smtClean="0">
                <a:solidFill>
                  <a:srgbClr val="C00000"/>
                </a:solidFill>
              </a:rPr>
              <a:t>Transcoding steps (1/2) </a:t>
            </a:r>
            <a:endParaRPr lang="en-US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28675" name="Segnaposto contenuto 2"/>
          <p:cNvSpPr>
            <a:spLocks noGrp="1"/>
          </p:cNvSpPr>
          <p:nvPr>
            <p:ph idx="4294967295"/>
          </p:nvPr>
        </p:nvSpPr>
        <p:spPr>
          <a:xfrm>
            <a:off x="250825" y="620713"/>
            <a:ext cx="8642350" cy="1296119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altLang="it-IT" sz="2400" b="1" dirty="0" smtClean="0"/>
              <a:t>Transcoding all the mapped concepts, except DATADOMAIN, INDICATOR and TIME_PERIOD</a:t>
            </a:r>
          </a:p>
          <a:p>
            <a:pPr marL="609600" indent="-609600">
              <a:lnSpc>
                <a:spcPct val="90000"/>
              </a:lnSpc>
              <a:buFont typeface="Calibri" pitchFamily="34" charset="0"/>
              <a:buAutoNum type="arabicPeriod"/>
            </a:pPr>
            <a:r>
              <a:rPr lang="en-US" altLang="it-IT" sz="2400" dirty="0" smtClean="0"/>
              <a:t>Select the suitable row in the «Performed mapping» grid</a:t>
            </a:r>
          </a:p>
          <a:p>
            <a:pPr marL="609600" indent="-609600">
              <a:lnSpc>
                <a:spcPct val="90000"/>
              </a:lnSpc>
              <a:buFont typeface="Calibri" pitchFamily="34" charset="0"/>
              <a:buAutoNum type="arabicPeriod"/>
            </a:pPr>
            <a:r>
              <a:rPr lang="en-US" altLang="it-IT" sz="2400" dirty="0" smtClean="0"/>
              <a:t>Click on the </a:t>
            </a:r>
            <a:r>
              <a:rPr lang="en-US" altLang="it-IT" sz="2400" dirty="0" err="1" smtClean="0"/>
              <a:t>botton</a:t>
            </a:r>
            <a:r>
              <a:rPr lang="en-US" altLang="it-IT" sz="2400" dirty="0" smtClean="0"/>
              <a:t> [View mapping/Transcoding]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117861"/>
            <a:ext cx="6590520" cy="4551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Connettore 2 2"/>
          <p:cNvCxnSpPr/>
          <p:nvPr/>
        </p:nvCxnSpPr>
        <p:spPr>
          <a:xfrm>
            <a:off x="1259632" y="5598765"/>
            <a:ext cx="288032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/>
          <p:cNvCxnSpPr/>
          <p:nvPr/>
        </p:nvCxnSpPr>
        <p:spPr>
          <a:xfrm flipH="1">
            <a:off x="8172400" y="5196992"/>
            <a:ext cx="396552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tangolo 6"/>
          <p:cNvSpPr/>
          <p:nvPr/>
        </p:nvSpPr>
        <p:spPr>
          <a:xfrm>
            <a:off x="7135713" y="5039819"/>
            <a:ext cx="971600" cy="2613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109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olo 1"/>
          <p:cNvSpPr>
            <a:spLocks noGrp="1"/>
          </p:cNvSpPr>
          <p:nvPr>
            <p:ph type="title" idx="4294967295"/>
          </p:nvPr>
        </p:nvSpPr>
        <p:spPr>
          <a:xfrm>
            <a:off x="468313" y="-27384"/>
            <a:ext cx="8229600" cy="4333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it-IT" sz="2800" b="1" dirty="0" smtClean="0">
                <a:solidFill>
                  <a:srgbClr val="C00000"/>
                </a:solidFill>
              </a:rPr>
              <a:t>Transcoding steps (2/2) </a:t>
            </a:r>
            <a:endParaRPr lang="en-US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28675" name="Segnaposto contenuto 2"/>
          <p:cNvSpPr>
            <a:spLocks noGrp="1"/>
          </p:cNvSpPr>
          <p:nvPr>
            <p:ph idx="4294967295"/>
          </p:nvPr>
        </p:nvSpPr>
        <p:spPr>
          <a:xfrm>
            <a:off x="250825" y="476672"/>
            <a:ext cx="8642350" cy="936104"/>
          </a:xfrm>
        </p:spPr>
        <p:txBody>
          <a:bodyPr>
            <a:noAutofit/>
          </a:bodyPr>
          <a:lstStyle/>
          <a:p>
            <a:pPr marL="609600" indent="-609600">
              <a:lnSpc>
                <a:spcPct val="90000"/>
              </a:lnSpc>
              <a:buFont typeface="+mj-lt"/>
              <a:buAutoNum type="arabicPeriod" startAt="3"/>
            </a:pPr>
            <a:r>
              <a:rPr lang="en-US" altLang="it-IT" sz="2000" dirty="0" smtClean="0"/>
              <a:t>In the Transcoding window click on the button [Add Transcoding]</a:t>
            </a:r>
          </a:p>
          <a:p>
            <a:pPr marL="609600" indent="-609600">
              <a:lnSpc>
                <a:spcPct val="90000"/>
              </a:lnSpc>
              <a:buFont typeface="+mj-lt"/>
              <a:buAutoNum type="arabicPeriod" startAt="3"/>
            </a:pPr>
            <a:r>
              <a:rPr lang="en-US" altLang="it-IT" sz="2000" dirty="0" smtClean="0"/>
              <a:t>From the ComboBox select [Local code from mapping store or dissemination database] option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71067"/>
            <a:ext cx="4536504" cy="174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onnettore 2 9"/>
          <p:cNvCxnSpPr/>
          <p:nvPr/>
        </p:nvCxnSpPr>
        <p:spPr>
          <a:xfrm>
            <a:off x="2086564" y="2320305"/>
            <a:ext cx="463879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egnaposto contenuto 2"/>
          <p:cNvSpPr txBox="1">
            <a:spLocks/>
          </p:cNvSpPr>
          <p:nvPr/>
        </p:nvSpPr>
        <p:spPr>
          <a:xfrm>
            <a:off x="251520" y="3212976"/>
            <a:ext cx="8642350" cy="11736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lnSpc>
                <a:spcPct val="90000"/>
              </a:lnSpc>
              <a:buFont typeface="+mj-lt"/>
              <a:buAutoNum type="arabicPeriod" startAt="5"/>
            </a:pPr>
            <a:r>
              <a:rPr lang="en-US" altLang="it-IT" sz="2000" dirty="0" smtClean="0"/>
              <a:t>Click on [Code match] button in order to match «local» codes to identical DSD codes</a:t>
            </a:r>
          </a:p>
          <a:p>
            <a:pPr marL="609600" indent="-609600">
              <a:lnSpc>
                <a:spcPct val="90000"/>
              </a:lnSpc>
              <a:buFont typeface="+mj-lt"/>
              <a:buAutoNum type="arabicPeriod" startAt="5"/>
            </a:pPr>
            <a:r>
              <a:rPr lang="en-US" altLang="it-IT" sz="2000" dirty="0"/>
              <a:t>Select manually the codes from the "Component" column for the codes that not matched automatically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830" y="4293096"/>
            <a:ext cx="4084041" cy="1878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Connettore 2 5"/>
          <p:cNvCxnSpPr/>
          <p:nvPr/>
        </p:nvCxnSpPr>
        <p:spPr>
          <a:xfrm flipV="1">
            <a:off x="2987824" y="4653136"/>
            <a:ext cx="0" cy="288032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2 17"/>
          <p:cNvCxnSpPr/>
          <p:nvPr/>
        </p:nvCxnSpPr>
        <p:spPr>
          <a:xfrm flipH="1">
            <a:off x="6303871" y="5189794"/>
            <a:ext cx="432048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aposto contenuto 2"/>
          <p:cNvSpPr txBox="1">
            <a:spLocks/>
          </p:cNvSpPr>
          <p:nvPr/>
        </p:nvSpPr>
        <p:spPr>
          <a:xfrm>
            <a:off x="251520" y="6199211"/>
            <a:ext cx="8642350" cy="62068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lnSpc>
                <a:spcPct val="90000"/>
              </a:lnSpc>
              <a:buFont typeface="+mj-lt"/>
              <a:buAutoNum type="arabicPeriod" startAt="7"/>
            </a:pPr>
            <a:r>
              <a:rPr lang="en-US" altLang="it-IT" sz="2000" dirty="0" smtClean="0"/>
              <a:t>Perform steps 1 to 7 for the concepts: </a:t>
            </a:r>
            <a:r>
              <a:rPr lang="en-US" altLang="it-IT" sz="2000" b="1" dirty="0" smtClean="0">
                <a:solidFill>
                  <a:srgbClr val="92D050"/>
                </a:solidFill>
              </a:rPr>
              <a:t>REF_AREA, COUNTERPART_ARE, FREQ, UNIT_MULT</a:t>
            </a:r>
            <a:r>
              <a:rPr lang="en-US" altLang="it-IT" sz="2000" dirty="0" smtClean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5623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olo 1"/>
          <p:cNvSpPr>
            <a:spLocks noGrp="1"/>
          </p:cNvSpPr>
          <p:nvPr>
            <p:ph type="title" idx="4294967295"/>
          </p:nvPr>
        </p:nvSpPr>
        <p:spPr>
          <a:xfrm>
            <a:off x="468313" y="-26988"/>
            <a:ext cx="8229600" cy="5762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it-IT" sz="3200" b="1" dirty="0" smtClean="0">
                <a:solidFill>
                  <a:srgbClr val="C00000"/>
                </a:solidFill>
              </a:rPr>
              <a:t>verify the </a:t>
            </a:r>
            <a:r>
              <a:rPr lang="en-US" altLang="it-IT" sz="3000" b="1" dirty="0" smtClean="0">
                <a:solidFill>
                  <a:srgbClr val="C00000"/>
                </a:solidFill>
              </a:rPr>
              <a:t>transcoding</a:t>
            </a:r>
            <a:endParaRPr lang="en-US" altLang="it-IT" sz="3000" dirty="0" smtClean="0">
              <a:solidFill>
                <a:srgbClr val="C00000"/>
              </a:solidFill>
            </a:endParaRPr>
          </a:p>
        </p:txBody>
      </p:sp>
      <p:sp>
        <p:nvSpPr>
          <p:cNvPr id="31747" name="Segnaposto contenuto 2"/>
          <p:cNvSpPr>
            <a:spLocks/>
          </p:cNvSpPr>
          <p:nvPr/>
        </p:nvSpPr>
        <p:spPr bwMode="auto">
          <a:xfrm>
            <a:off x="323850" y="620713"/>
            <a:ext cx="84978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33400" indent="-5334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90000"/>
              </a:lnSpc>
              <a:buFont typeface="+mj-lt"/>
              <a:buAutoNum type="arabicPeriod"/>
            </a:pPr>
            <a:r>
              <a:rPr lang="en-US" altLang="it-IT" sz="2000" dirty="0"/>
              <a:t>Check [View mapped Data] if the transcoding was performed correctly</a:t>
            </a:r>
            <a:endParaRPr lang="en-US" altLang="it-IT" sz="2000" b="1" dirty="0">
              <a:solidFill>
                <a:srgbClr val="FF0000"/>
              </a:solidFill>
            </a:endParaRPr>
          </a:p>
        </p:txBody>
      </p:sp>
      <p:sp>
        <p:nvSpPr>
          <p:cNvPr id="31749" name="Segnaposto contenuto 2"/>
          <p:cNvSpPr>
            <a:spLocks/>
          </p:cNvSpPr>
          <p:nvPr/>
        </p:nvSpPr>
        <p:spPr bwMode="auto">
          <a:xfrm>
            <a:off x="452438" y="5445125"/>
            <a:ext cx="84978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33400" indent="-5334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90000"/>
              </a:lnSpc>
              <a:buFont typeface="+mj-lt"/>
              <a:buAutoNum type="arabicPeriod" startAt="2"/>
            </a:pPr>
            <a:r>
              <a:rPr lang="en-US" altLang="it-IT" sz="2000" dirty="0"/>
              <a:t>Transcode </a:t>
            </a:r>
            <a:r>
              <a:rPr lang="en-US" altLang="it-IT" sz="2000" b="1" dirty="0"/>
              <a:t>DATADOMAIN </a:t>
            </a:r>
            <a:r>
              <a:rPr lang="en-US" altLang="it-IT" sz="2000" dirty="0" smtClean="0"/>
              <a:t>and </a:t>
            </a:r>
            <a:r>
              <a:rPr lang="en-US" altLang="it-IT" sz="2000" b="1" dirty="0" smtClean="0"/>
              <a:t>INDICATOR </a:t>
            </a:r>
            <a:r>
              <a:rPr lang="en-US" altLang="it-IT" sz="2000" dirty="0" smtClean="0"/>
              <a:t>concepts</a:t>
            </a:r>
            <a:endParaRPr lang="en-US" altLang="it-IT" sz="2000" dirty="0">
              <a:sym typeface="Wingdings" pitchFamily="2" charset="2"/>
            </a:endParaRPr>
          </a:p>
          <a:p>
            <a:pPr lvl="1">
              <a:lnSpc>
                <a:spcPct val="90000"/>
              </a:lnSpc>
              <a:buFont typeface="+mj-lt"/>
              <a:buAutoNum type="arabicPeriod" startAt="2"/>
            </a:pPr>
            <a:r>
              <a:rPr lang="en-US" altLang="it-IT" sz="2000" dirty="0"/>
              <a:t>Check [View mapped Data] </a:t>
            </a:r>
            <a:r>
              <a:rPr lang="en-US" altLang="it-IT" sz="2000" dirty="0" smtClean="0"/>
              <a:t>in </a:t>
            </a:r>
            <a:r>
              <a:rPr lang="en-US" altLang="it-IT" sz="2000" dirty="0"/>
              <a:t>order to verify that transcoding was performed correctly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329" y="1124744"/>
            <a:ext cx="5950991" cy="4161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Connettore 2 8"/>
          <p:cNvCxnSpPr/>
          <p:nvPr/>
        </p:nvCxnSpPr>
        <p:spPr>
          <a:xfrm flipH="1">
            <a:off x="3093740" y="2723778"/>
            <a:ext cx="432048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2 9"/>
          <p:cNvCxnSpPr/>
          <p:nvPr/>
        </p:nvCxnSpPr>
        <p:spPr>
          <a:xfrm flipH="1">
            <a:off x="3707904" y="2996952"/>
            <a:ext cx="432048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724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olo 1"/>
          <p:cNvSpPr>
            <a:spLocks noGrp="1"/>
          </p:cNvSpPr>
          <p:nvPr>
            <p:ph type="title" idx="4294967295"/>
          </p:nvPr>
        </p:nvSpPr>
        <p:spPr>
          <a:xfrm>
            <a:off x="468313" y="-26988"/>
            <a:ext cx="8229600" cy="576263"/>
          </a:xfrm>
        </p:spPr>
        <p:txBody>
          <a:bodyPr>
            <a:normAutofit fontScale="90000"/>
          </a:bodyPr>
          <a:lstStyle/>
          <a:p>
            <a:r>
              <a:rPr lang="en-US" altLang="it-IT" sz="3200" b="1" dirty="0">
                <a:solidFill>
                  <a:srgbClr val="C00000"/>
                </a:solidFill>
              </a:rPr>
              <a:t>Transcode DATADOMAIN and INDICATOR concepts  </a:t>
            </a:r>
            <a:endParaRPr lang="en-US" altLang="it-IT" sz="3000" dirty="0" smtClean="0">
              <a:solidFill>
                <a:srgbClr val="C00000"/>
              </a:solidFill>
            </a:endParaRPr>
          </a:p>
        </p:txBody>
      </p:sp>
      <p:sp>
        <p:nvSpPr>
          <p:cNvPr id="31749" name="Segnaposto contenuto 2"/>
          <p:cNvSpPr>
            <a:spLocks/>
          </p:cNvSpPr>
          <p:nvPr/>
        </p:nvSpPr>
        <p:spPr bwMode="auto">
          <a:xfrm>
            <a:off x="391120" y="3717032"/>
            <a:ext cx="8497887" cy="57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33400" indent="-5334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90000"/>
              </a:lnSpc>
              <a:buFont typeface="+mj-lt"/>
              <a:buAutoNum type="arabicPeriod"/>
            </a:pPr>
            <a:r>
              <a:rPr lang="en-US" altLang="it-IT" sz="2000" dirty="0" smtClean="0"/>
              <a:t>Check </a:t>
            </a:r>
            <a:r>
              <a:rPr lang="en-US" altLang="it-IT" sz="2000" dirty="0"/>
              <a:t>[View mapped Data] again in order to verify that transcoding was performed correctly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42" y="1197893"/>
            <a:ext cx="83820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onnettore 2 9"/>
          <p:cNvCxnSpPr/>
          <p:nvPr/>
        </p:nvCxnSpPr>
        <p:spPr>
          <a:xfrm flipH="1">
            <a:off x="8600579" y="1514500"/>
            <a:ext cx="432048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2 10"/>
          <p:cNvCxnSpPr/>
          <p:nvPr/>
        </p:nvCxnSpPr>
        <p:spPr>
          <a:xfrm flipH="1">
            <a:off x="8609781" y="1724050"/>
            <a:ext cx="432048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79" y="548680"/>
            <a:ext cx="82105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Connettore 2 8"/>
          <p:cNvCxnSpPr/>
          <p:nvPr/>
        </p:nvCxnSpPr>
        <p:spPr>
          <a:xfrm flipH="1">
            <a:off x="7249790" y="889670"/>
            <a:ext cx="720080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365203"/>
            <a:ext cx="4752528" cy="2304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30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olo 1"/>
          <p:cNvSpPr>
            <a:spLocks noGrp="1"/>
          </p:cNvSpPr>
          <p:nvPr>
            <p:ph type="title" idx="4294967295"/>
          </p:nvPr>
        </p:nvSpPr>
        <p:spPr>
          <a:xfrm>
            <a:off x="468313" y="-26988"/>
            <a:ext cx="8229600" cy="576263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it-IT" sz="3000" b="1" dirty="0" smtClean="0">
                <a:solidFill>
                  <a:srgbClr val="C00000"/>
                </a:solidFill>
              </a:rPr>
              <a:t>Set the </a:t>
            </a:r>
            <a:r>
              <a:rPr lang="it-IT" altLang="it-IT" sz="3000" b="1" dirty="0" err="1" smtClean="0">
                <a:solidFill>
                  <a:srgbClr val="C00000"/>
                </a:solidFill>
              </a:rPr>
              <a:t>DataFlow</a:t>
            </a:r>
            <a:r>
              <a:rPr lang="it-IT" altLang="it-IT" sz="3000" b="1" dirty="0" smtClean="0">
                <a:solidFill>
                  <a:srgbClr val="C00000"/>
                </a:solidFill>
              </a:rPr>
              <a:t> in produzione</a:t>
            </a:r>
            <a:endParaRPr lang="it-IT" altLang="it-IT" sz="3000" dirty="0" smtClean="0">
              <a:solidFill>
                <a:srgbClr val="C00000"/>
              </a:solidFill>
            </a:endParaRPr>
          </a:p>
        </p:txBody>
      </p:sp>
      <p:sp>
        <p:nvSpPr>
          <p:cNvPr id="32771" name="Segnaposto contenuto 2"/>
          <p:cNvSpPr>
            <a:spLocks/>
          </p:cNvSpPr>
          <p:nvPr/>
        </p:nvSpPr>
        <p:spPr bwMode="auto">
          <a:xfrm>
            <a:off x="323850" y="620713"/>
            <a:ext cx="84978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33400" indent="-5334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90000"/>
              </a:lnSpc>
              <a:buFont typeface="Calibri" pitchFamily="34" charset="0"/>
              <a:buAutoNum type="arabicPeriod" startAt="5"/>
            </a:pPr>
            <a:r>
              <a:rPr lang="it-IT" altLang="it-IT" sz="2000"/>
              <a:t>Click right on the Dataflow and select the option  “Set in Production”</a:t>
            </a:r>
            <a:endParaRPr lang="it-IT" altLang="it-IT" sz="2000" b="1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1248990"/>
            <a:ext cx="6983535" cy="3044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646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576262"/>
          </a:xfrm>
        </p:spPr>
        <p:txBody>
          <a:bodyPr/>
          <a:lstStyle/>
          <a:p>
            <a:pPr eaLnBrk="1" hangingPunct="1"/>
            <a:r>
              <a:rPr lang="en-US" altLang="it-IT" sz="2800" b="1" dirty="0" smtClean="0">
                <a:solidFill>
                  <a:srgbClr val="C00000"/>
                </a:solidFill>
              </a:rPr>
              <a:t>SDMX Reference Infrastructure – Building Blocks</a:t>
            </a:r>
            <a:endParaRPr lang="en-US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19" name="tower"/>
          <p:cNvSpPr>
            <a:spLocks noEditPoints="1" noChangeArrowheads="1"/>
          </p:cNvSpPr>
          <p:nvPr/>
        </p:nvSpPr>
        <p:spPr bwMode="auto">
          <a:xfrm>
            <a:off x="2771775" y="1196975"/>
            <a:ext cx="668338" cy="503238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0 h 21600"/>
              <a:gd name="T6" fmla="*/ 2147483647 w 21600"/>
              <a:gd name="T7" fmla="*/ 0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w 21600"/>
              <a:gd name="T17" fmla="*/ 2147483647 h 21600"/>
              <a:gd name="T18" fmla="*/ 0 w 21600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459 w 21600"/>
              <a:gd name="T31" fmla="*/ 22540 h 21600"/>
              <a:gd name="T32" fmla="*/ 21485 w 21600"/>
              <a:gd name="T33" fmla="*/ 270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 extrusionOk="0">
                <a:moveTo>
                  <a:pt x="0" y="2184"/>
                </a:moveTo>
                <a:lnTo>
                  <a:pt x="6664" y="0"/>
                </a:lnTo>
                <a:lnTo>
                  <a:pt x="10800" y="0"/>
                </a:lnTo>
                <a:lnTo>
                  <a:pt x="21600" y="0"/>
                </a:lnTo>
                <a:lnTo>
                  <a:pt x="21600" y="11649"/>
                </a:lnTo>
                <a:lnTo>
                  <a:pt x="21600" y="19416"/>
                </a:lnTo>
                <a:lnTo>
                  <a:pt x="15166" y="21600"/>
                </a:lnTo>
                <a:lnTo>
                  <a:pt x="10570" y="21600"/>
                </a:lnTo>
                <a:lnTo>
                  <a:pt x="0" y="21600"/>
                </a:lnTo>
                <a:lnTo>
                  <a:pt x="0" y="11528"/>
                </a:lnTo>
                <a:lnTo>
                  <a:pt x="0" y="2184"/>
                </a:lnTo>
                <a:close/>
              </a:path>
              <a:path w="21600" h="21600" extrusionOk="0">
                <a:moveTo>
                  <a:pt x="0" y="2184"/>
                </a:moveTo>
                <a:lnTo>
                  <a:pt x="0" y="2184"/>
                </a:lnTo>
                <a:lnTo>
                  <a:pt x="14706" y="2184"/>
                </a:lnTo>
                <a:lnTo>
                  <a:pt x="21600" y="0"/>
                </a:lnTo>
                <a:moveTo>
                  <a:pt x="0" y="2184"/>
                </a:moveTo>
                <a:lnTo>
                  <a:pt x="14706" y="2184"/>
                </a:lnTo>
                <a:lnTo>
                  <a:pt x="14706" y="5339"/>
                </a:lnTo>
                <a:lnTo>
                  <a:pt x="14706" y="17474"/>
                </a:lnTo>
                <a:lnTo>
                  <a:pt x="14706" y="21600"/>
                </a:lnTo>
                <a:moveTo>
                  <a:pt x="1149" y="3034"/>
                </a:moveTo>
                <a:lnTo>
                  <a:pt x="13328" y="3034"/>
                </a:lnTo>
                <a:lnTo>
                  <a:pt x="13328" y="3519"/>
                </a:lnTo>
                <a:lnTo>
                  <a:pt x="1149" y="3519"/>
                </a:lnTo>
                <a:lnTo>
                  <a:pt x="1149" y="3034"/>
                </a:lnTo>
                <a:moveTo>
                  <a:pt x="1149" y="4490"/>
                </a:moveTo>
                <a:lnTo>
                  <a:pt x="13328" y="4490"/>
                </a:lnTo>
                <a:lnTo>
                  <a:pt x="13328" y="4854"/>
                </a:lnTo>
                <a:lnTo>
                  <a:pt x="1149" y="4854"/>
                </a:lnTo>
                <a:lnTo>
                  <a:pt x="1149" y="4490"/>
                </a:lnTo>
                <a:moveTo>
                  <a:pt x="1149" y="5946"/>
                </a:moveTo>
                <a:lnTo>
                  <a:pt x="13328" y="5946"/>
                </a:lnTo>
                <a:lnTo>
                  <a:pt x="13328" y="6310"/>
                </a:lnTo>
                <a:lnTo>
                  <a:pt x="1149" y="6310"/>
                </a:lnTo>
                <a:lnTo>
                  <a:pt x="1149" y="5946"/>
                </a:lnTo>
              </a:path>
            </a:pathLst>
          </a:custGeom>
          <a:solidFill>
            <a:srgbClr val="C0D2FE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endParaRPr lang="it-IT"/>
          </a:p>
        </p:txBody>
      </p:sp>
      <p:sp>
        <p:nvSpPr>
          <p:cNvPr id="20" name="AutoShape 12"/>
          <p:cNvSpPr>
            <a:spLocks/>
          </p:cNvSpPr>
          <p:nvPr/>
        </p:nvSpPr>
        <p:spPr bwMode="auto">
          <a:xfrm>
            <a:off x="1403350" y="836613"/>
            <a:ext cx="3384550" cy="1150937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it-IT" sz="140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1" name="AutoShape 13"/>
          <p:cNvSpPr>
            <a:spLocks/>
          </p:cNvSpPr>
          <p:nvPr/>
        </p:nvSpPr>
        <p:spPr bwMode="auto">
          <a:xfrm>
            <a:off x="539750" y="2749550"/>
            <a:ext cx="7704138" cy="2767013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it-IT" sz="140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2" name="Rectangle 14"/>
          <p:cNvSpPr>
            <a:spLocks/>
          </p:cNvSpPr>
          <p:nvPr/>
        </p:nvSpPr>
        <p:spPr bwMode="auto">
          <a:xfrm>
            <a:off x="3440113" y="2881313"/>
            <a:ext cx="1585912" cy="646112"/>
          </a:xfrm>
          <a:prstGeom prst="rect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800">
                <a:solidFill>
                  <a:srgbClr val="000000"/>
                </a:solidFill>
                <a:latin typeface="Arial" pitchFamily="34" charset="0"/>
                <a:sym typeface="Arial" pitchFamily="34" charset="0"/>
              </a:rPr>
              <a:t>Web Service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800">
                <a:solidFill>
                  <a:srgbClr val="000000"/>
                </a:solidFill>
                <a:latin typeface="Arial" pitchFamily="34" charset="0"/>
                <a:sym typeface="Arial" pitchFamily="34" charset="0"/>
              </a:rPr>
              <a:t>Provider</a:t>
            </a:r>
          </a:p>
        </p:txBody>
      </p:sp>
      <p:sp>
        <p:nvSpPr>
          <p:cNvPr id="23" name="Can 12"/>
          <p:cNvSpPr>
            <a:spLocks noChangeArrowheads="1"/>
          </p:cNvSpPr>
          <p:nvPr/>
        </p:nvSpPr>
        <p:spPr bwMode="auto">
          <a:xfrm>
            <a:off x="6572250" y="4508500"/>
            <a:ext cx="1500188" cy="782638"/>
          </a:xfrm>
          <a:prstGeom prst="can">
            <a:avLst>
              <a:gd name="adj" fmla="val 12398"/>
            </a:avLst>
          </a:prstGeom>
          <a:solidFill>
            <a:srgbClr val="FFFF99"/>
          </a:solidFill>
          <a:ln w="6350">
            <a:solidFill>
              <a:schemeClr val="tx1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800">
                <a:latin typeface="Verdana" pitchFamily="34" charset="0"/>
                <a:sym typeface="Arial" pitchFamily="34" charset="0"/>
              </a:rPr>
              <a:t>Mapping Store DB</a:t>
            </a:r>
          </a:p>
        </p:txBody>
      </p:sp>
      <p:sp>
        <p:nvSpPr>
          <p:cNvPr id="24" name="Can 11"/>
          <p:cNvSpPr>
            <a:spLocks noChangeArrowheads="1"/>
          </p:cNvSpPr>
          <p:nvPr/>
        </p:nvSpPr>
        <p:spPr bwMode="auto">
          <a:xfrm>
            <a:off x="4808538" y="5575300"/>
            <a:ext cx="1852612" cy="792163"/>
          </a:xfrm>
          <a:prstGeom prst="can">
            <a:avLst>
              <a:gd name="adj" fmla="val 13829"/>
            </a:avLst>
          </a:prstGeom>
          <a:solidFill>
            <a:srgbClr val="FFFF99"/>
          </a:solidFill>
          <a:ln w="6350">
            <a:solidFill>
              <a:schemeClr val="tx1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800">
                <a:latin typeface="Verdana" pitchFamily="34" charset="0"/>
                <a:sym typeface="Arial" pitchFamily="34" charset="0"/>
              </a:rPr>
              <a:t>Dissemination RDBMS</a:t>
            </a:r>
          </a:p>
        </p:txBody>
      </p:sp>
      <p:sp>
        <p:nvSpPr>
          <p:cNvPr id="25" name="Documents"/>
          <p:cNvSpPr>
            <a:spLocks noEditPoints="1" noChangeArrowheads="1"/>
          </p:cNvSpPr>
          <p:nvPr/>
        </p:nvSpPr>
        <p:spPr bwMode="auto">
          <a:xfrm>
            <a:off x="2484438" y="5589588"/>
            <a:ext cx="1727200" cy="792162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0 h 21600"/>
              <a:gd name="T18" fmla="*/ 2147483647 w 21600"/>
              <a:gd name="T19" fmla="*/ 0 h 21600"/>
              <a:gd name="T20" fmla="*/ 0 w 21600"/>
              <a:gd name="T21" fmla="*/ 2147483647 h 21600"/>
              <a:gd name="T22" fmla="*/ 2147483647 w 21600"/>
              <a:gd name="T23" fmla="*/ 2147483647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1645 w 21600"/>
              <a:gd name="T37" fmla="*/ 4171 h 21600"/>
              <a:gd name="T38" fmla="*/ 16522 w 21600"/>
              <a:gd name="T39" fmla="*/ 17314 h 2160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it-IT"/>
          </a:p>
        </p:txBody>
      </p:sp>
      <p:pic>
        <p:nvPicPr>
          <p:cNvPr id="26" name="Picture 18" descr="190368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123950"/>
            <a:ext cx="720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59" descr="BU00130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3" y="3643313"/>
            <a:ext cx="41751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22"/>
          <p:cNvSpPr txBox="1">
            <a:spLocks/>
          </p:cNvSpPr>
          <p:nvPr/>
        </p:nvSpPr>
        <p:spPr bwMode="auto">
          <a:xfrm>
            <a:off x="2413000" y="5673725"/>
            <a:ext cx="162242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600" dirty="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  <a:sym typeface="Arial" pitchFamily="34" charset="0"/>
              </a:rPr>
              <a:t>Dissemination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800" dirty="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  <a:sym typeface="Arial" pitchFamily="34" charset="0"/>
              </a:rPr>
              <a:t>PC-AXIS</a:t>
            </a:r>
          </a:p>
        </p:txBody>
      </p:sp>
      <p:sp>
        <p:nvSpPr>
          <p:cNvPr id="29" name="Line 24"/>
          <p:cNvSpPr>
            <a:spLocks noChangeShapeType="1"/>
          </p:cNvSpPr>
          <p:nvPr/>
        </p:nvSpPr>
        <p:spPr bwMode="auto">
          <a:xfrm>
            <a:off x="2987675" y="1700213"/>
            <a:ext cx="865188" cy="936625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grpSp>
        <p:nvGrpSpPr>
          <p:cNvPr id="30" name="Group 35"/>
          <p:cNvGrpSpPr>
            <a:grpSpLocks/>
          </p:cNvGrpSpPr>
          <p:nvPr/>
        </p:nvGrpSpPr>
        <p:grpSpPr bwMode="auto">
          <a:xfrm>
            <a:off x="7524750" y="2349500"/>
            <a:ext cx="792163" cy="3960813"/>
            <a:chOff x="4468" y="1661"/>
            <a:chExt cx="408" cy="2132"/>
          </a:xfrm>
        </p:grpSpPr>
        <p:sp>
          <p:nvSpPr>
            <p:cNvPr id="31" name="Line 31"/>
            <p:cNvSpPr>
              <a:spLocks noChangeShapeType="1"/>
            </p:cNvSpPr>
            <p:nvPr/>
          </p:nvSpPr>
          <p:spPr bwMode="auto">
            <a:xfrm>
              <a:off x="4468" y="166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>
              <a:off x="4876" y="1661"/>
              <a:ext cx="0" cy="21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>
              <a:off x="4468" y="379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34" name="Text Box 36"/>
          <p:cNvSpPr txBox="1">
            <a:spLocks/>
          </p:cNvSpPr>
          <p:nvPr/>
        </p:nvSpPr>
        <p:spPr bwMode="auto">
          <a:xfrm>
            <a:off x="8428038" y="4287838"/>
            <a:ext cx="6080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20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sym typeface="Arial" pitchFamily="34" charset="0"/>
              </a:rPr>
              <a:t>NSI</a:t>
            </a:r>
          </a:p>
        </p:txBody>
      </p:sp>
      <p:sp>
        <p:nvSpPr>
          <p:cNvPr id="35" name="Text Box 37"/>
          <p:cNvSpPr txBox="1">
            <a:spLocks/>
          </p:cNvSpPr>
          <p:nvPr/>
        </p:nvSpPr>
        <p:spPr bwMode="auto">
          <a:xfrm>
            <a:off x="1474788" y="814388"/>
            <a:ext cx="32702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20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sym typeface="Arial" pitchFamily="34" charset="0"/>
              </a:rPr>
              <a:t>Data Collectors</a:t>
            </a:r>
          </a:p>
        </p:txBody>
      </p:sp>
      <p:sp>
        <p:nvSpPr>
          <p:cNvPr id="36" name="Text Box 38"/>
          <p:cNvSpPr txBox="1">
            <a:spLocks/>
          </p:cNvSpPr>
          <p:nvPr/>
        </p:nvSpPr>
        <p:spPr bwMode="auto">
          <a:xfrm>
            <a:off x="5435600" y="692150"/>
            <a:ext cx="12842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20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sym typeface="Arial" pitchFamily="34" charset="0"/>
              </a:rPr>
              <a:t>Data user</a:t>
            </a:r>
          </a:p>
        </p:txBody>
      </p:sp>
      <p:sp>
        <p:nvSpPr>
          <p:cNvPr id="37" name="AutoShape 40"/>
          <p:cNvSpPr>
            <a:spLocks/>
          </p:cNvSpPr>
          <p:nvPr/>
        </p:nvSpPr>
        <p:spPr bwMode="auto">
          <a:xfrm>
            <a:off x="6372225" y="2997200"/>
            <a:ext cx="1728788" cy="431800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solidFill>
                  <a:srgbClr val="000000"/>
                </a:solidFill>
                <a:latin typeface="Arial" pitchFamily="34" charset="0"/>
                <a:sym typeface="Arial" pitchFamily="34" charset="0"/>
              </a:rPr>
              <a:t>Web Client</a:t>
            </a:r>
          </a:p>
        </p:txBody>
      </p:sp>
      <p:sp>
        <p:nvSpPr>
          <p:cNvPr id="38" name="Line 41"/>
          <p:cNvSpPr>
            <a:spLocks noChangeShapeType="1"/>
          </p:cNvSpPr>
          <p:nvPr/>
        </p:nvSpPr>
        <p:spPr bwMode="auto">
          <a:xfrm flipH="1">
            <a:off x="3419475" y="1412875"/>
            <a:ext cx="23050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9" name="Line 42"/>
          <p:cNvSpPr>
            <a:spLocks noChangeShapeType="1"/>
          </p:cNvSpPr>
          <p:nvPr/>
        </p:nvSpPr>
        <p:spPr bwMode="auto">
          <a:xfrm>
            <a:off x="5975350" y="1700213"/>
            <a:ext cx="1260475" cy="1296987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40" name="Can 12"/>
          <p:cNvSpPr>
            <a:spLocks noChangeArrowheads="1"/>
          </p:cNvSpPr>
          <p:nvPr/>
        </p:nvSpPr>
        <p:spPr bwMode="auto">
          <a:xfrm>
            <a:off x="6640513" y="3651250"/>
            <a:ext cx="1223962" cy="576263"/>
          </a:xfrm>
          <a:prstGeom prst="can">
            <a:avLst>
              <a:gd name="adj" fmla="val 12398"/>
            </a:avLst>
          </a:prstGeom>
          <a:solidFill>
            <a:srgbClr val="FFFF99"/>
          </a:solidFill>
          <a:ln w="6350">
            <a:solidFill>
              <a:schemeClr val="tx1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t-IT" sz="1800" dirty="0">
                <a:latin typeface="Verdana" pitchFamily="34" charset="0"/>
                <a:sym typeface="Arial" pitchFamily="34" charset="0"/>
              </a:rPr>
              <a:t>Auth. DB</a:t>
            </a:r>
          </a:p>
        </p:txBody>
      </p:sp>
      <p:grpSp>
        <p:nvGrpSpPr>
          <p:cNvPr id="41" name="Gruppo 75"/>
          <p:cNvGrpSpPr>
            <a:grpSpLocks/>
          </p:cNvGrpSpPr>
          <p:nvPr/>
        </p:nvGrpSpPr>
        <p:grpSpPr bwMode="auto">
          <a:xfrm>
            <a:off x="865188" y="2751138"/>
            <a:ext cx="1325562" cy="776287"/>
            <a:chOff x="859555" y="3730887"/>
            <a:chExt cx="1325563" cy="777441"/>
          </a:xfrm>
        </p:grpSpPr>
        <p:sp>
          <p:nvSpPr>
            <p:cNvPr id="42" name="Text Box 21"/>
            <p:cNvSpPr txBox="1">
              <a:spLocks/>
            </p:cNvSpPr>
            <p:nvPr/>
          </p:nvSpPr>
          <p:spPr bwMode="auto">
            <a:xfrm>
              <a:off x="859555" y="3730887"/>
              <a:ext cx="132556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it-IT" sz="1600">
                  <a:solidFill>
                    <a:srgbClr val="000000"/>
                  </a:solidFill>
                  <a:latin typeface="Verdana" pitchFamily="34" charset="0"/>
                  <a:ea typeface="ＭＳ Ｐゴシック" pitchFamily="34" charset="-128"/>
                  <a:sym typeface="Arial" pitchFamily="34" charset="0"/>
                </a:rPr>
                <a:t>Test Client</a:t>
              </a:r>
            </a:p>
          </p:txBody>
        </p:sp>
        <p:pic>
          <p:nvPicPr>
            <p:cNvPr id="43" name="Picture 4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9988" y="4003503"/>
              <a:ext cx="571500" cy="504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4" name="Gruppo 78"/>
          <p:cNvGrpSpPr>
            <a:grpSpLocks/>
          </p:cNvGrpSpPr>
          <p:nvPr/>
        </p:nvGrpSpPr>
        <p:grpSpPr bwMode="auto">
          <a:xfrm>
            <a:off x="817563" y="3567113"/>
            <a:ext cx="1238250" cy="1014412"/>
            <a:chOff x="841012" y="2749937"/>
            <a:chExt cx="1237640" cy="1014448"/>
          </a:xfrm>
        </p:grpSpPr>
        <p:sp>
          <p:nvSpPr>
            <p:cNvPr id="45" name="Text Box 21"/>
            <p:cNvSpPr txBox="1">
              <a:spLocks/>
            </p:cNvSpPr>
            <p:nvPr/>
          </p:nvSpPr>
          <p:spPr bwMode="auto">
            <a:xfrm>
              <a:off x="841012" y="2749937"/>
              <a:ext cx="123764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it-IT" sz="1600">
                  <a:solidFill>
                    <a:srgbClr val="000000"/>
                  </a:solidFill>
                  <a:latin typeface="Verdana" pitchFamily="34" charset="0"/>
                  <a:ea typeface="ＭＳ Ｐゴシック" pitchFamily="34" charset="-128"/>
                  <a:sym typeface="Arial" pitchFamily="34" charset="0"/>
                </a:rPr>
                <a:t>Mapping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it-IT" sz="1600">
                  <a:solidFill>
                    <a:srgbClr val="000000"/>
                  </a:solidFill>
                  <a:latin typeface="Verdana" pitchFamily="34" charset="0"/>
                  <a:ea typeface="ＭＳ Ｐゴシック" pitchFamily="34" charset="-128"/>
                  <a:sym typeface="Arial" pitchFamily="34" charset="0"/>
                </a:rPr>
                <a:t>Assistant</a:t>
              </a:r>
            </a:p>
          </p:txBody>
        </p:sp>
        <p:pic>
          <p:nvPicPr>
            <p:cNvPr id="46" name="Picture 4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9988" y="3250035"/>
              <a:ext cx="533400" cy="514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7" name="Gruppo 81"/>
          <p:cNvGrpSpPr>
            <a:grpSpLocks/>
          </p:cNvGrpSpPr>
          <p:nvPr/>
        </p:nvGrpSpPr>
        <p:grpSpPr bwMode="auto">
          <a:xfrm>
            <a:off x="469900" y="4652963"/>
            <a:ext cx="1870075" cy="792162"/>
            <a:chOff x="469454" y="4509120"/>
            <a:chExt cx="1870298" cy="792088"/>
          </a:xfrm>
        </p:grpSpPr>
        <p:sp>
          <p:nvSpPr>
            <p:cNvPr id="48" name="Text Box 21"/>
            <p:cNvSpPr txBox="1">
              <a:spLocks/>
            </p:cNvSpPr>
            <p:nvPr/>
          </p:nvSpPr>
          <p:spPr bwMode="auto">
            <a:xfrm>
              <a:off x="469454" y="4509120"/>
              <a:ext cx="1870298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it-IT" sz="1600">
                  <a:latin typeface="Arial" pitchFamily="34" charset="0"/>
                  <a:ea typeface="ＭＳ Ｐゴシック" pitchFamily="34" charset="-128"/>
                  <a:sym typeface="Arial" pitchFamily="34" charset="0"/>
                </a:rPr>
                <a:t>TestAuthConfig</a:t>
              </a:r>
            </a:p>
          </p:txBody>
        </p:sp>
        <p:pic>
          <p:nvPicPr>
            <p:cNvPr id="49" name="Picture 4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9038" y="4796383"/>
              <a:ext cx="533400" cy="504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50" name="Connettore 2 49"/>
          <p:cNvCxnSpPr>
            <a:stCxn id="43" idx="3"/>
            <a:endCxn id="23" idx="2"/>
          </p:cNvCxnSpPr>
          <p:nvPr/>
        </p:nvCxnSpPr>
        <p:spPr>
          <a:xfrm>
            <a:off x="1747838" y="3275013"/>
            <a:ext cx="4824412" cy="16256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2 50"/>
          <p:cNvCxnSpPr>
            <a:stCxn id="43" idx="3"/>
          </p:cNvCxnSpPr>
          <p:nvPr/>
        </p:nvCxnSpPr>
        <p:spPr>
          <a:xfrm>
            <a:off x="1747838" y="3275013"/>
            <a:ext cx="3987800" cy="2293937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2 51"/>
          <p:cNvCxnSpPr>
            <a:stCxn id="22" idx="2"/>
            <a:endCxn id="40" idx="2"/>
          </p:cNvCxnSpPr>
          <p:nvPr/>
        </p:nvCxnSpPr>
        <p:spPr>
          <a:xfrm>
            <a:off x="4233863" y="3527425"/>
            <a:ext cx="2406650" cy="411163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2 52"/>
          <p:cNvCxnSpPr>
            <a:stCxn id="22" idx="2"/>
            <a:endCxn id="23" idx="2"/>
          </p:cNvCxnSpPr>
          <p:nvPr/>
        </p:nvCxnSpPr>
        <p:spPr>
          <a:xfrm>
            <a:off x="4233863" y="3527425"/>
            <a:ext cx="2338387" cy="1373188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2 53"/>
          <p:cNvCxnSpPr>
            <a:stCxn id="22" idx="2"/>
          </p:cNvCxnSpPr>
          <p:nvPr/>
        </p:nvCxnSpPr>
        <p:spPr>
          <a:xfrm>
            <a:off x="4233863" y="3527425"/>
            <a:ext cx="1490662" cy="2041525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ttore 2 54"/>
          <p:cNvCxnSpPr>
            <a:stCxn id="37" idx="1"/>
            <a:endCxn id="22" idx="3"/>
          </p:cNvCxnSpPr>
          <p:nvPr/>
        </p:nvCxnSpPr>
        <p:spPr>
          <a:xfrm flipH="1" flipV="1">
            <a:off x="5026025" y="3205163"/>
            <a:ext cx="1346200" cy="7937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ttore 2 55"/>
          <p:cNvCxnSpPr>
            <a:stCxn id="46" idx="3"/>
            <a:endCxn id="23" idx="2"/>
          </p:cNvCxnSpPr>
          <p:nvPr/>
        </p:nvCxnSpPr>
        <p:spPr>
          <a:xfrm>
            <a:off x="1679575" y="4324350"/>
            <a:ext cx="4892675" cy="576263"/>
          </a:xfrm>
          <a:prstGeom prst="straightConnector1">
            <a:avLst/>
          </a:prstGeom>
          <a:ln w="38100">
            <a:solidFill>
              <a:srgbClr val="FF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2 56"/>
          <p:cNvCxnSpPr>
            <a:stCxn id="46" idx="3"/>
          </p:cNvCxnSpPr>
          <p:nvPr/>
        </p:nvCxnSpPr>
        <p:spPr>
          <a:xfrm>
            <a:off x="1679575" y="4324350"/>
            <a:ext cx="4019550" cy="1192213"/>
          </a:xfrm>
          <a:prstGeom prst="straightConnector1">
            <a:avLst/>
          </a:prstGeom>
          <a:ln w="38100">
            <a:solidFill>
              <a:srgbClr val="FF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2 57"/>
          <p:cNvCxnSpPr>
            <a:stCxn id="49" idx="3"/>
            <a:endCxn id="40" idx="2"/>
          </p:cNvCxnSpPr>
          <p:nvPr/>
        </p:nvCxnSpPr>
        <p:spPr>
          <a:xfrm flipV="1">
            <a:off x="1722438" y="3938588"/>
            <a:ext cx="4918075" cy="1254125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ttore 2 58"/>
          <p:cNvCxnSpPr>
            <a:stCxn id="43" idx="3"/>
            <a:endCxn id="22" idx="1"/>
          </p:cNvCxnSpPr>
          <p:nvPr/>
        </p:nvCxnSpPr>
        <p:spPr>
          <a:xfrm flipV="1">
            <a:off x="1747838" y="3205163"/>
            <a:ext cx="1692275" cy="69850"/>
          </a:xfrm>
          <a:prstGeom prst="straightConnector1">
            <a:avLst/>
          </a:prstGeom>
          <a:ln w="38100">
            <a:solidFill>
              <a:srgbClr val="FFFF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9475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olo 1"/>
          <p:cNvSpPr>
            <a:spLocks noGrp="1"/>
          </p:cNvSpPr>
          <p:nvPr>
            <p:ph type="title" idx="4294967295"/>
          </p:nvPr>
        </p:nvSpPr>
        <p:spPr>
          <a:xfrm>
            <a:off x="250825" y="2420938"/>
            <a:ext cx="8642350" cy="576262"/>
          </a:xfrm>
        </p:spPr>
        <p:txBody>
          <a:bodyPr>
            <a:noAutofit/>
          </a:bodyPr>
          <a:lstStyle/>
          <a:p>
            <a:pPr eaLnBrk="1" hangingPunct="1"/>
            <a:r>
              <a:rPr lang="en-GB" altLang="it-IT" sz="4000" b="1" dirty="0" smtClean="0">
                <a:solidFill>
                  <a:srgbClr val="C00000"/>
                </a:solidFill>
              </a:rPr>
              <a:t>Test Client</a:t>
            </a:r>
            <a:endParaRPr lang="en-GB" altLang="it-IT" sz="40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17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olo 1"/>
          <p:cNvSpPr>
            <a:spLocks noGrp="1"/>
          </p:cNvSpPr>
          <p:nvPr>
            <p:ph type="title"/>
          </p:nvPr>
        </p:nvSpPr>
        <p:spPr>
          <a:xfrm>
            <a:off x="34925" y="115888"/>
            <a:ext cx="9074150" cy="4333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it-IT" sz="2800" b="1" dirty="0">
                <a:solidFill>
                  <a:srgbClr val="C00000"/>
                </a:solidFill>
              </a:rPr>
              <a:t>S</a:t>
            </a:r>
            <a:r>
              <a:rPr lang="en-GB" altLang="it-IT" sz="2800" b="1" dirty="0" smtClean="0">
                <a:solidFill>
                  <a:srgbClr val="C00000"/>
                </a:solidFill>
              </a:rPr>
              <a:t>et up the </a:t>
            </a:r>
            <a:r>
              <a:rPr lang="en-GB" altLang="it-IT" sz="2800" b="1" dirty="0" err="1" smtClean="0">
                <a:solidFill>
                  <a:srgbClr val="C00000"/>
                </a:solidFill>
              </a:rPr>
              <a:t>TestClient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836712"/>
            <a:ext cx="6134730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33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olo 1"/>
          <p:cNvSpPr>
            <a:spLocks noGrp="1"/>
          </p:cNvSpPr>
          <p:nvPr>
            <p:ph type="title"/>
          </p:nvPr>
        </p:nvSpPr>
        <p:spPr>
          <a:xfrm>
            <a:off x="34925" y="-26988"/>
            <a:ext cx="9074150" cy="4333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it-IT" sz="2800" b="1" dirty="0" err="1" smtClean="0">
                <a:solidFill>
                  <a:srgbClr val="C00000"/>
                </a:solidFill>
              </a:rPr>
              <a:t>TestClient</a:t>
            </a:r>
            <a:r>
              <a:rPr lang="en-GB" altLang="it-IT" sz="2800" b="1" dirty="0" smtClean="0">
                <a:solidFill>
                  <a:srgbClr val="C00000"/>
                </a:solidFill>
              </a:rPr>
              <a:t> functionalities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04813"/>
            <a:ext cx="7129463" cy="619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Connettore 2 4"/>
          <p:cNvCxnSpPr/>
          <p:nvPr/>
        </p:nvCxnSpPr>
        <p:spPr>
          <a:xfrm flipH="1">
            <a:off x="3203575" y="2781300"/>
            <a:ext cx="60325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/>
          <p:cNvSpPr txBox="1"/>
          <p:nvPr/>
        </p:nvSpPr>
        <p:spPr>
          <a:xfrm>
            <a:off x="3729038" y="2273300"/>
            <a:ext cx="1706562" cy="10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Only Dataflow</a:t>
            </a:r>
          </a:p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In production</a:t>
            </a:r>
          </a:p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are visualized </a:t>
            </a:r>
          </a:p>
        </p:txBody>
      </p:sp>
      <p:sp>
        <p:nvSpPr>
          <p:cNvPr id="3" name="Ovale 2"/>
          <p:cNvSpPr/>
          <p:nvPr/>
        </p:nvSpPr>
        <p:spPr>
          <a:xfrm>
            <a:off x="6372225" y="5949950"/>
            <a:ext cx="1584325" cy="2873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cxnSp>
        <p:nvCxnSpPr>
          <p:cNvPr id="7" name="Connettore 2 6"/>
          <p:cNvCxnSpPr/>
          <p:nvPr/>
        </p:nvCxnSpPr>
        <p:spPr>
          <a:xfrm>
            <a:off x="7308850" y="5389563"/>
            <a:ext cx="0" cy="56038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/>
          <p:cNvSpPr txBox="1"/>
          <p:nvPr/>
        </p:nvSpPr>
        <p:spPr>
          <a:xfrm>
            <a:off x="6886575" y="5084763"/>
            <a:ext cx="88741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To test</a:t>
            </a:r>
          </a:p>
        </p:txBody>
      </p:sp>
      <p:sp>
        <p:nvSpPr>
          <p:cNvPr id="14" name="Ovale 13"/>
          <p:cNvSpPr/>
          <p:nvPr/>
        </p:nvSpPr>
        <p:spPr>
          <a:xfrm>
            <a:off x="2627313" y="568325"/>
            <a:ext cx="1368425" cy="2873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cxnSp>
        <p:nvCxnSpPr>
          <p:cNvPr id="15" name="Connettore 2 14"/>
          <p:cNvCxnSpPr/>
          <p:nvPr/>
        </p:nvCxnSpPr>
        <p:spPr>
          <a:xfrm flipV="1">
            <a:off x="900113" y="711200"/>
            <a:ext cx="1727200" cy="2889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asellaDiTesto 16"/>
          <p:cNvSpPr txBox="1"/>
          <p:nvPr/>
        </p:nvSpPr>
        <p:spPr>
          <a:xfrm>
            <a:off x="107950" y="568325"/>
            <a:ext cx="1103313" cy="865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ts val="2000"/>
              </a:lnSpc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Set the</a:t>
            </a:r>
          </a:p>
          <a:p>
            <a:pPr>
              <a:lnSpc>
                <a:spcPts val="2000"/>
              </a:lnSpc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SDMX</a:t>
            </a:r>
          </a:p>
          <a:p>
            <a:pPr>
              <a:lnSpc>
                <a:spcPts val="2000"/>
              </a:lnSpc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message</a:t>
            </a:r>
          </a:p>
        </p:txBody>
      </p:sp>
      <p:sp>
        <p:nvSpPr>
          <p:cNvPr id="20" name="Ovale 19"/>
          <p:cNvSpPr/>
          <p:nvPr/>
        </p:nvSpPr>
        <p:spPr>
          <a:xfrm>
            <a:off x="4005263" y="576263"/>
            <a:ext cx="1368425" cy="2873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cxnSp>
        <p:nvCxnSpPr>
          <p:cNvPr id="21" name="Connettore 2 20"/>
          <p:cNvCxnSpPr/>
          <p:nvPr/>
        </p:nvCxnSpPr>
        <p:spPr>
          <a:xfrm flipH="1" flipV="1">
            <a:off x="5437188" y="709613"/>
            <a:ext cx="790575" cy="15398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/>
          <p:cNvSpPr txBox="1"/>
          <p:nvPr/>
        </p:nvSpPr>
        <p:spPr>
          <a:xfrm>
            <a:off x="6227763" y="663575"/>
            <a:ext cx="18351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Set the channel</a:t>
            </a:r>
          </a:p>
        </p:txBody>
      </p:sp>
      <p:sp>
        <p:nvSpPr>
          <p:cNvPr id="24" name="Ovale 23"/>
          <p:cNvSpPr/>
          <p:nvPr/>
        </p:nvSpPr>
        <p:spPr>
          <a:xfrm>
            <a:off x="3330575" y="1150938"/>
            <a:ext cx="3113088" cy="406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cxnSp>
        <p:nvCxnSpPr>
          <p:cNvPr id="25" name="Connettore 2 24"/>
          <p:cNvCxnSpPr>
            <a:stCxn id="26" idx="1"/>
          </p:cNvCxnSpPr>
          <p:nvPr/>
        </p:nvCxnSpPr>
        <p:spPr>
          <a:xfrm flipH="1" flipV="1">
            <a:off x="5373688" y="1601788"/>
            <a:ext cx="854075" cy="47148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asellaDiTesto 25"/>
          <p:cNvSpPr txBox="1"/>
          <p:nvPr/>
        </p:nvSpPr>
        <p:spPr>
          <a:xfrm>
            <a:off x="6227763" y="1873250"/>
            <a:ext cx="12858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Add filters</a:t>
            </a:r>
          </a:p>
        </p:txBody>
      </p:sp>
      <p:sp>
        <p:nvSpPr>
          <p:cNvPr id="29" name="Ovale 28"/>
          <p:cNvSpPr/>
          <p:nvPr/>
        </p:nvSpPr>
        <p:spPr>
          <a:xfrm>
            <a:off x="971550" y="6237288"/>
            <a:ext cx="1368425" cy="2873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cxnSp>
        <p:nvCxnSpPr>
          <p:cNvPr id="30" name="Connettore 2 29"/>
          <p:cNvCxnSpPr>
            <a:stCxn id="31" idx="2"/>
          </p:cNvCxnSpPr>
          <p:nvPr/>
        </p:nvCxnSpPr>
        <p:spPr>
          <a:xfrm flipH="1">
            <a:off x="1766888" y="5535613"/>
            <a:ext cx="2060575" cy="71913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sellaDiTesto 30"/>
          <p:cNvSpPr txBox="1"/>
          <p:nvPr/>
        </p:nvSpPr>
        <p:spPr>
          <a:xfrm>
            <a:off x="2535238" y="5135563"/>
            <a:ext cx="25844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Extract SDMX datasets</a:t>
            </a:r>
          </a:p>
        </p:txBody>
      </p:sp>
      <p:sp>
        <p:nvSpPr>
          <p:cNvPr id="35" name="Ovale 34"/>
          <p:cNvSpPr/>
          <p:nvPr/>
        </p:nvSpPr>
        <p:spPr>
          <a:xfrm>
            <a:off x="2360613" y="6237288"/>
            <a:ext cx="4083050" cy="2873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cxnSp>
        <p:nvCxnSpPr>
          <p:cNvPr id="36" name="Connettore 2 35"/>
          <p:cNvCxnSpPr>
            <a:stCxn id="37" idx="2"/>
          </p:cNvCxnSpPr>
          <p:nvPr/>
        </p:nvCxnSpPr>
        <p:spPr>
          <a:xfrm flipH="1">
            <a:off x="4402138" y="5233988"/>
            <a:ext cx="1481137" cy="102076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asellaDiTesto 36"/>
          <p:cNvSpPr txBox="1"/>
          <p:nvPr/>
        </p:nvSpPr>
        <p:spPr>
          <a:xfrm>
            <a:off x="5256213" y="4833938"/>
            <a:ext cx="125253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+mj-lt"/>
              </a:rPr>
              <a:t>Query WS</a:t>
            </a:r>
          </a:p>
        </p:txBody>
      </p:sp>
    </p:spTree>
    <p:extLst>
      <p:ext uri="{BB962C8B-B14F-4D97-AF65-F5344CB8AC3E}">
        <p14:creationId xmlns:p14="http://schemas.microsoft.com/office/powerpoint/2010/main" val="19906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olo 1"/>
          <p:cNvSpPr>
            <a:spLocks noGrp="1"/>
          </p:cNvSpPr>
          <p:nvPr>
            <p:ph type="title"/>
          </p:nvPr>
        </p:nvSpPr>
        <p:spPr>
          <a:xfrm>
            <a:off x="34925" y="115888"/>
            <a:ext cx="9074150" cy="4333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it-IT" sz="2800" b="1" dirty="0" smtClean="0">
                <a:solidFill>
                  <a:srgbClr val="C00000"/>
                </a:solidFill>
              </a:rPr>
              <a:t>Extract an SDMX-ML data file with the </a:t>
            </a:r>
            <a:r>
              <a:rPr lang="en-GB" altLang="it-IT" sz="2800" b="1" dirty="0" err="1" smtClean="0">
                <a:solidFill>
                  <a:srgbClr val="C00000"/>
                </a:solidFill>
              </a:rPr>
              <a:t>TestClient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8702477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e 1"/>
          <p:cNvSpPr/>
          <p:nvPr/>
        </p:nvSpPr>
        <p:spPr>
          <a:xfrm>
            <a:off x="2195736" y="908720"/>
            <a:ext cx="1800200" cy="43204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vale 5"/>
          <p:cNvSpPr/>
          <p:nvPr/>
        </p:nvSpPr>
        <p:spPr>
          <a:xfrm>
            <a:off x="810411" y="1772816"/>
            <a:ext cx="1229560" cy="43204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vale 6"/>
          <p:cNvSpPr/>
          <p:nvPr/>
        </p:nvSpPr>
        <p:spPr>
          <a:xfrm>
            <a:off x="6896311" y="2054291"/>
            <a:ext cx="1352516" cy="29509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05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olo 1"/>
          <p:cNvSpPr>
            <a:spLocks noGrp="1"/>
          </p:cNvSpPr>
          <p:nvPr>
            <p:ph type="title" idx="4294967295"/>
          </p:nvPr>
        </p:nvSpPr>
        <p:spPr>
          <a:xfrm>
            <a:off x="250825" y="2420938"/>
            <a:ext cx="8642350" cy="576262"/>
          </a:xfrm>
        </p:spPr>
        <p:txBody>
          <a:bodyPr>
            <a:noAutofit/>
          </a:bodyPr>
          <a:lstStyle/>
          <a:p>
            <a:pPr eaLnBrk="1" hangingPunct="1"/>
            <a:r>
              <a:rPr lang="en-GB" altLang="it-IT" sz="4000" b="1" dirty="0" smtClean="0">
                <a:solidFill>
                  <a:srgbClr val="C00000"/>
                </a:solidFill>
              </a:rPr>
              <a:t>Web Service</a:t>
            </a:r>
            <a:endParaRPr lang="en-GB" altLang="it-IT" sz="40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02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>
          <a:xfrm>
            <a:off x="34925" y="-26988"/>
            <a:ext cx="9074150" cy="4333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it-IT" sz="2800" b="1" dirty="0" smtClean="0">
                <a:solidFill>
                  <a:srgbClr val="C00000"/>
                </a:solidFill>
              </a:rPr>
              <a:t>Set up the Web Service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38915" name="Segnaposto contenuto 2"/>
          <p:cNvSpPr>
            <a:spLocks/>
          </p:cNvSpPr>
          <p:nvPr/>
        </p:nvSpPr>
        <p:spPr bwMode="auto">
          <a:xfrm>
            <a:off x="323850" y="620713"/>
            <a:ext cx="84978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33400" indent="-5334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it-IT" sz="2400" dirty="0" smtClean="0"/>
              <a:t>Define the </a:t>
            </a:r>
            <a:r>
              <a:rPr lang="en-US" altLang="it-IT" sz="2400" dirty="0"/>
              <a:t>connection string within the WEG.CONFIG file (insert the suitable Mapping Store, </a:t>
            </a:r>
            <a:r>
              <a:rPr lang="en-US" altLang="it-IT" sz="2400" dirty="0" err="1"/>
              <a:t>UserID</a:t>
            </a:r>
            <a:r>
              <a:rPr lang="en-US" altLang="it-IT" sz="2400" dirty="0"/>
              <a:t> and Password)</a:t>
            </a:r>
            <a:endParaRPr lang="en-US" altLang="it-IT" sz="2400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54" y="1814513"/>
            <a:ext cx="893445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32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olo 1"/>
          <p:cNvSpPr>
            <a:spLocks noGrp="1"/>
          </p:cNvSpPr>
          <p:nvPr>
            <p:ph type="title"/>
          </p:nvPr>
        </p:nvSpPr>
        <p:spPr>
          <a:xfrm>
            <a:off x="34925" y="-26988"/>
            <a:ext cx="9074150" cy="4333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it-IT" sz="2800" b="1" dirty="0" smtClean="0">
                <a:solidFill>
                  <a:srgbClr val="C00000"/>
                </a:solidFill>
              </a:rPr>
              <a:t>The Web Service helper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39939" name="Segnaposto contenuto 2"/>
          <p:cNvSpPr>
            <a:spLocks/>
          </p:cNvSpPr>
          <p:nvPr/>
        </p:nvSpPr>
        <p:spPr bwMode="auto">
          <a:xfrm>
            <a:off x="323850" y="475903"/>
            <a:ext cx="84978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33400" indent="-5334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it-IT" sz="2400" dirty="0"/>
              <a:t>http</a:t>
            </a:r>
            <a:r>
              <a:rPr lang="en-US" altLang="it-IT" sz="2400" dirty="0" smtClean="0"/>
              <a:t>://WS_31032015</a:t>
            </a:r>
            <a:endParaRPr lang="en-US" altLang="it-IT" sz="2400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7330396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Connettore 2 5"/>
          <p:cNvCxnSpPr/>
          <p:nvPr/>
        </p:nvCxnSpPr>
        <p:spPr>
          <a:xfrm flipH="1">
            <a:off x="8287841" y="6496769"/>
            <a:ext cx="504056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024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olo 1"/>
          <p:cNvSpPr>
            <a:spLocks noGrp="1"/>
          </p:cNvSpPr>
          <p:nvPr>
            <p:ph type="title" idx="4294967295"/>
          </p:nvPr>
        </p:nvSpPr>
        <p:spPr>
          <a:xfrm>
            <a:off x="250825" y="2420938"/>
            <a:ext cx="8642350" cy="576262"/>
          </a:xfrm>
        </p:spPr>
        <p:txBody>
          <a:bodyPr>
            <a:noAutofit/>
          </a:bodyPr>
          <a:lstStyle/>
          <a:p>
            <a:pPr eaLnBrk="1" hangingPunct="1"/>
            <a:r>
              <a:rPr lang="en-GB" altLang="it-IT" sz="4000" b="1" dirty="0" smtClean="0">
                <a:solidFill>
                  <a:srgbClr val="C00000"/>
                </a:solidFill>
              </a:rPr>
              <a:t>Web Client</a:t>
            </a:r>
            <a:endParaRPr lang="en-GB" altLang="it-IT" sz="40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00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olo 1"/>
          <p:cNvSpPr>
            <a:spLocks noGrp="1"/>
          </p:cNvSpPr>
          <p:nvPr>
            <p:ph type="title"/>
          </p:nvPr>
        </p:nvSpPr>
        <p:spPr>
          <a:xfrm>
            <a:off x="34925" y="-26988"/>
            <a:ext cx="9074150" cy="4333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it-IT" sz="2800" b="1" dirty="0" smtClean="0">
                <a:solidFill>
                  <a:srgbClr val="C00000"/>
                </a:solidFill>
              </a:rPr>
              <a:t>Set up the Web Client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40963" name="Segnaposto contenuto 2"/>
          <p:cNvSpPr>
            <a:spLocks/>
          </p:cNvSpPr>
          <p:nvPr/>
        </p:nvSpPr>
        <p:spPr bwMode="auto">
          <a:xfrm>
            <a:off x="323850" y="620713"/>
            <a:ext cx="84978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33400" indent="-5334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it-IT" sz="2400" dirty="0" smtClean="0"/>
              <a:t>Insert web </a:t>
            </a:r>
            <a:r>
              <a:rPr lang="en-US" altLang="it-IT" sz="2400" dirty="0"/>
              <a:t>service </a:t>
            </a:r>
            <a:r>
              <a:rPr lang="en-US" altLang="it-IT" sz="2400" dirty="0" smtClean="0"/>
              <a:t>endpoints </a:t>
            </a:r>
            <a:r>
              <a:rPr lang="en-US" altLang="it-IT" sz="2400" dirty="0"/>
              <a:t>within the WEG.CONFIG file</a:t>
            </a:r>
            <a:endParaRPr lang="en-US" altLang="it-IT" sz="24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" y="2060848"/>
            <a:ext cx="9144000" cy="1920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500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olo 1"/>
          <p:cNvSpPr>
            <a:spLocks noGrp="1"/>
          </p:cNvSpPr>
          <p:nvPr>
            <p:ph type="title"/>
          </p:nvPr>
        </p:nvSpPr>
        <p:spPr>
          <a:xfrm>
            <a:off x="34925" y="-26988"/>
            <a:ext cx="9074150" cy="4333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it-IT" sz="2800" b="1" dirty="0" smtClean="0">
                <a:solidFill>
                  <a:srgbClr val="C00000"/>
                </a:solidFill>
              </a:rPr>
              <a:t>Using the Web Client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41988" name="Segnaposto contenuto 2"/>
          <p:cNvSpPr>
            <a:spLocks/>
          </p:cNvSpPr>
          <p:nvPr/>
        </p:nvSpPr>
        <p:spPr bwMode="auto">
          <a:xfrm>
            <a:off x="323850" y="620713"/>
            <a:ext cx="84978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33400" indent="-5334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it-IT" sz="2400" dirty="0"/>
              <a:t>http://</a:t>
            </a:r>
            <a:r>
              <a:rPr lang="en-US" altLang="it-IT" sz="2400" dirty="0" smtClean="0"/>
              <a:t>localhost/WC_31072015/</a:t>
            </a:r>
            <a:endParaRPr lang="en-US" altLang="it-IT" sz="2400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25538"/>
            <a:ext cx="8408036" cy="523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Connettore 2 5"/>
          <p:cNvCxnSpPr/>
          <p:nvPr/>
        </p:nvCxnSpPr>
        <p:spPr>
          <a:xfrm flipH="1">
            <a:off x="8719889" y="6261695"/>
            <a:ext cx="316607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158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olo 1"/>
          <p:cNvSpPr>
            <a:spLocks noGrp="1"/>
          </p:cNvSpPr>
          <p:nvPr>
            <p:ph type="title" idx="4294967295"/>
          </p:nvPr>
        </p:nvSpPr>
        <p:spPr>
          <a:xfrm>
            <a:off x="468313" y="8999"/>
            <a:ext cx="8229600" cy="395665"/>
          </a:xfrm>
        </p:spPr>
        <p:txBody>
          <a:bodyPr>
            <a:normAutofit fontScale="90000"/>
          </a:bodyPr>
          <a:lstStyle/>
          <a:p>
            <a:r>
              <a:rPr lang="en-GB" altLang="it-IT" sz="2800" b="1" dirty="0" smtClean="0">
                <a:solidFill>
                  <a:srgbClr val="C00000"/>
                </a:solidFill>
              </a:rPr>
              <a:t>SDMX Reference Infrastructure (ultimate) - versioning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63" y="764704"/>
            <a:ext cx="8603675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73644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olo 1"/>
          <p:cNvSpPr>
            <a:spLocks noGrp="1"/>
          </p:cNvSpPr>
          <p:nvPr>
            <p:ph type="title" idx="4294967295"/>
          </p:nvPr>
        </p:nvSpPr>
        <p:spPr>
          <a:xfrm>
            <a:off x="468313" y="-27384"/>
            <a:ext cx="8229600" cy="4333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it-IT" sz="2800" b="1" dirty="0" smtClean="0">
                <a:solidFill>
                  <a:srgbClr val="C00000"/>
                </a:solidFill>
              </a:rPr>
              <a:t>Transcoding TIME_PERIOD</a:t>
            </a:r>
            <a:endParaRPr lang="en-US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28675" name="Segnaposto contenuto 2"/>
          <p:cNvSpPr>
            <a:spLocks noGrp="1"/>
          </p:cNvSpPr>
          <p:nvPr>
            <p:ph idx="4294967295"/>
          </p:nvPr>
        </p:nvSpPr>
        <p:spPr>
          <a:xfrm>
            <a:off x="250825" y="476672"/>
            <a:ext cx="8642350" cy="1296144"/>
          </a:xfrm>
        </p:spPr>
        <p:txBody>
          <a:bodyPr>
            <a:noAutofit/>
          </a:bodyPr>
          <a:lstStyle/>
          <a:p>
            <a:pPr marL="609600" indent="-609600">
              <a:lnSpc>
                <a:spcPct val="90000"/>
              </a:lnSpc>
              <a:buFont typeface="Calibri" pitchFamily="34" charset="0"/>
              <a:buAutoNum type="arabicPeriod"/>
            </a:pPr>
            <a:r>
              <a:rPr lang="en-US" altLang="it-IT" sz="2000" dirty="0"/>
              <a:t>Select the </a:t>
            </a:r>
            <a:r>
              <a:rPr lang="en-US" altLang="it-IT" sz="2000" dirty="0" smtClean="0"/>
              <a:t>TIME_PERIOD </a:t>
            </a:r>
            <a:r>
              <a:rPr lang="en-US" altLang="it-IT" sz="2000" dirty="0"/>
              <a:t>row in the «Performed mapping» </a:t>
            </a:r>
            <a:r>
              <a:rPr lang="en-US" altLang="it-IT" sz="2000" dirty="0" smtClean="0"/>
              <a:t>grid in the “</a:t>
            </a:r>
            <a:r>
              <a:rPr lang="en-US" altLang="it-IT" sz="2000" dirty="0" err="1" smtClean="0"/>
              <a:t>MappingSet</a:t>
            </a:r>
            <a:r>
              <a:rPr lang="en-US" altLang="it-IT" sz="2000" dirty="0" smtClean="0"/>
              <a:t>” window</a:t>
            </a:r>
            <a:endParaRPr lang="en-US" altLang="it-IT" sz="2000" dirty="0"/>
          </a:p>
          <a:p>
            <a:pPr marL="609600" indent="-609600">
              <a:lnSpc>
                <a:spcPct val="90000"/>
              </a:lnSpc>
              <a:buFont typeface="Calibri" pitchFamily="34" charset="0"/>
              <a:buAutoNum type="arabicPeriod"/>
            </a:pPr>
            <a:r>
              <a:rPr lang="en-US" altLang="it-IT" sz="2000" dirty="0"/>
              <a:t>Click on the </a:t>
            </a:r>
            <a:r>
              <a:rPr lang="en-US" altLang="it-IT" sz="2000" dirty="0" err="1"/>
              <a:t>botton</a:t>
            </a:r>
            <a:r>
              <a:rPr lang="en-US" altLang="it-IT" sz="2000" dirty="0"/>
              <a:t> [View mapping/Transcoding]</a:t>
            </a:r>
          </a:p>
          <a:p>
            <a:pPr marL="609600" indent="-609600">
              <a:lnSpc>
                <a:spcPct val="90000"/>
              </a:lnSpc>
              <a:buFont typeface="+mj-lt"/>
              <a:buAutoNum type="arabicPeriod" startAt="3"/>
            </a:pPr>
            <a:r>
              <a:rPr lang="en-US" altLang="it-IT" sz="2000" dirty="0" smtClean="0"/>
              <a:t>In the “Transcoding” window click on the button [Add Transcoding]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7471450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44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olo 1"/>
          <p:cNvSpPr>
            <a:spLocks noGrp="1"/>
          </p:cNvSpPr>
          <p:nvPr>
            <p:ph type="title"/>
          </p:nvPr>
        </p:nvSpPr>
        <p:spPr>
          <a:xfrm>
            <a:off x="34925" y="-26988"/>
            <a:ext cx="9074150" cy="4333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it-IT" sz="2800" b="1" dirty="0" smtClean="0">
                <a:solidFill>
                  <a:srgbClr val="C00000"/>
                </a:solidFill>
              </a:rPr>
              <a:t>Set in production and tests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40963" name="Segnaposto contenuto 2"/>
          <p:cNvSpPr>
            <a:spLocks/>
          </p:cNvSpPr>
          <p:nvPr/>
        </p:nvSpPr>
        <p:spPr bwMode="auto">
          <a:xfrm>
            <a:off x="323850" y="620713"/>
            <a:ext cx="8497888" cy="237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33400" indent="-5334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90000"/>
              </a:lnSpc>
              <a:buFont typeface="+mj-lt"/>
              <a:buAutoNum type="arabicPeriod"/>
            </a:pPr>
            <a:r>
              <a:rPr lang="en-US" altLang="it-IT" sz="2400" dirty="0" smtClean="0"/>
              <a:t>Verify the Transcoding pushing the [View mapped data] button</a:t>
            </a:r>
          </a:p>
          <a:p>
            <a:pPr lvl="1">
              <a:lnSpc>
                <a:spcPct val="90000"/>
              </a:lnSpc>
              <a:buFont typeface="+mj-lt"/>
              <a:buAutoNum type="arabicPeriod"/>
            </a:pPr>
            <a:r>
              <a:rPr lang="en-US" altLang="it-IT" sz="2400" dirty="0" smtClean="0"/>
              <a:t>Set dataflow NAG in production</a:t>
            </a:r>
          </a:p>
          <a:p>
            <a:pPr lvl="1">
              <a:lnSpc>
                <a:spcPct val="90000"/>
              </a:lnSpc>
              <a:buFont typeface="+mj-lt"/>
              <a:buAutoNum type="arabicPeriod"/>
            </a:pPr>
            <a:r>
              <a:rPr lang="en-US" altLang="it-IT" sz="2400" dirty="0" smtClean="0"/>
              <a:t>Test the Mapping/Transcoding through the TestClient application</a:t>
            </a:r>
          </a:p>
          <a:p>
            <a:pPr lvl="1">
              <a:lnSpc>
                <a:spcPct val="90000"/>
              </a:lnSpc>
              <a:buFont typeface="+mj-lt"/>
              <a:buAutoNum type="arabicPeriod"/>
            </a:pPr>
            <a:r>
              <a:rPr lang="en-US" altLang="it-IT" sz="2400" dirty="0"/>
              <a:t>Test the Mapping/Transcoding through </a:t>
            </a:r>
            <a:r>
              <a:rPr lang="en-US" altLang="it-IT" sz="2400" dirty="0" smtClean="0"/>
              <a:t>the Web Client application </a:t>
            </a:r>
            <a:endParaRPr lang="en-US" altLang="it-IT" sz="2400" b="1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564904"/>
            <a:ext cx="524196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479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642938"/>
            <a:ext cx="7488237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itolo 1"/>
          <p:cNvSpPr>
            <a:spLocks noGrp="1"/>
          </p:cNvSpPr>
          <p:nvPr>
            <p:ph type="title"/>
          </p:nvPr>
        </p:nvSpPr>
        <p:spPr>
          <a:xfrm>
            <a:off x="34925" y="-26988"/>
            <a:ext cx="9074150" cy="4333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it-IT" sz="2800" b="1" dirty="0" smtClean="0">
                <a:solidFill>
                  <a:srgbClr val="C00000"/>
                </a:solidFill>
              </a:rPr>
              <a:t>configure the </a:t>
            </a:r>
            <a:r>
              <a:rPr lang="en-GB" altLang="it-IT" sz="2800" b="1" dirty="0" err="1" smtClean="0">
                <a:solidFill>
                  <a:srgbClr val="C00000"/>
                </a:solidFill>
              </a:rPr>
              <a:t>TestClient</a:t>
            </a:r>
            <a:r>
              <a:rPr lang="en-GB" altLang="it-IT" sz="2800" b="1" dirty="0" smtClean="0">
                <a:solidFill>
                  <a:srgbClr val="C00000"/>
                </a:solidFill>
              </a:rPr>
              <a:t> to interact with the WS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cxnSp>
        <p:nvCxnSpPr>
          <p:cNvPr id="6" name="Connettore 2 5"/>
          <p:cNvCxnSpPr/>
          <p:nvPr/>
        </p:nvCxnSpPr>
        <p:spPr>
          <a:xfrm>
            <a:off x="3806825" y="2133600"/>
            <a:ext cx="69373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2 7"/>
          <p:cNvCxnSpPr/>
          <p:nvPr/>
        </p:nvCxnSpPr>
        <p:spPr>
          <a:xfrm>
            <a:off x="3132138" y="2327275"/>
            <a:ext cx="1392237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2 9"/>
          <p:cNvCxnSpPr/>
          <p:nvPr/>
        </p:nvCxnSpPr>
        <p:spPr>
          <a:xfrm>
            <a:off x="3806825" y="2874963"/>
            <a:ext cx="69373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701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olo 1"/>
          <p:cNvSpPr>
            <a:spLocks noGrp="1"/>
          </p:cNvSpPr>
          <p:nvPr>
            <p:ph type="title"/>
          </p:nvPr>
        </p:nvSpPr>
        <p:spPr>
          <a:xfrm>
            <a:off x="34925" y="-26988"/>
            <a:ext cx="9074150" cy="4333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it-IT" sz="2800" b="1" dirty="0">
                <a:solidFill>
                  <a:srgbClr val="C00000"/>
                </a:solidFill>
              </a:rPr>
              <a:t>U</a:t>
            </a:r>
            <a:r>
              <a:rPr lang="en-GB" altLang="it-IT" sz="2800" b="1" dirty="0" smtClean="0">
                <a:solidFill>
                  <a:srgbClr val="C00000"/>
                </a:solidFill>
              </a:rPr>
              <a:t>se the </a:t>
            </a:r>
            <a:r>
              <a:rPr lang="en-GB" altLang="it-IT" sz="2800" b="1" dirty="0" err="1" smtClean="0">
                <a:solidFill>
                  <a:srgbClr val="C00000"/>
                </a:solidFill>
              </a:rPr>
              <a:t>TestClient</a:t>
            </a:r>
            <a:r>
              <a:rPr lang="en-GB" altLang="it-IT" sz="2800" b="1" dirty="0" smtClean="0">
                <a:solidFill>
                  <a:srgbClr val="C00000"/>
                </a:solidFill>
              </a:rPr>
              <a:t> to interact with the WS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pic>
        <p:nvPicPr>
          <p:cNvPr id="4403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439738"/>
            <a:ext cx="9039225" cy="622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500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olo 1"/>
          <p:cNvSpPr>
            <a:spLocks noGrp="1"/>
          </p:cNvSpPr>
          <p:nvPr>
            <p:ph type="title"/>
          </p:nvPr>
        </p:nvSpPr>
        <p:spPr>
          <a:xfrm>
            <a:off x="34925" y="-26988"/>
            <a:ext cx="9074150" cy="4333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it-IT" sz="2800" b="1" dirty="0" smtClean="0">
                <a:solidFill>
                  <a:srgbClr val="C00000"/>
                </a:solidFill>
              </a:rPr>
              <a:t>What more for the SDDS Plus exercise</a:t>
            </a:r>
            <a:endParaRPr lang="en-US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40963" name="Segnaposto contenuto 2"/>
          <p:cNvSpPr>
            <a:spLocks/>
          </p:cNvSpPr>
          <p:nvPr/>
        </p:nvSpPr>
        <p:spPr bwMode="auto">
          <a:xfrm>
            <a:off x="251520" y="476672"/>
            <a:ext cx="8713912" cy="2952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33400" indent="-5334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it-IT" sz="2400" dirty="0" smtClean="0"/>
              <a:t>Dataset in time series format (Compact or </a:t>
            </a:r>
            <a:r>
              <a:rPr lang="en-US" altLang="it-IT" sz="2400" dirty="0" err="1" smtClean="0"/>
              <a:t>StructureSpecificData</a:t>
            </a:r>
            <a:r>
              <a:rPr lang="en-US" altLang="it-IT" sz="2400" dirty="0" smtClean="0"/>
              <a:t> with TIME_PERIOD at observation level)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it-IT" sz="2400" dirty="0" smtClean="0"/>
              <a:t>From the </a:t>
            </a:r>
            <a:r>
              <a:rPr lang="en-US" altLang="it-IT" sz="2400" b="1" dirty="0" smtClean="0">
                <a:solidFill>
                  <a:srgbClr val="FF0000"/>
                </a:solidFill>
              </a:rPr>
              <a:t>SDMX-RI Web Service</a:t>
            </a:r>
            <a:r>
              <a:rPr lang="en-US" altLang="it-IT" sz="2400" dirty="0" smtClean="0"/>
              <a:t>:</a:t>
            </a:r>
          </a:p>
          <a:p>
            <a:pPr marL="542925" lvl="2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it-IT" dirty="0"/>
              <a:t> </a:t>
            </a:r>
            <a:r>
              <a:rPr lang="en-US" altLang="it-IT" sz="2000" dirty="0" smtClean="0"/>
              <a:t>Compact message can be extract through the </a:t>
            </a:r>
            <a:r>
              <a:rPr lang="en-US" altLang="it-IT" sz="2000" b="1" i="1" dirty="0" err="1" smtClean="0"/>
              <a:t>GetCompactData</a:t>
            </a:r>
            <a:r>
              <a:rPr lang="en-US" altLang="it-IT" sz="2000" dirty="0" smtClean="0"/>
              <a:t> operation (only SOAP)</a:t>
            </a:r>
          </a:p>
          <a:p>
            <a:pPr marL="542925" lvl="2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it-IT" sz="2000" dirty="0" smtClean="0"/>
              <a:t> </a:t>
            </a:r>
            <a:r>
              <a:rPr lang="en-US" altLang="it-IT" sz="2000" dirty="0" err="1" smtClean="0"/>
              <a:t>StructureSpecificData</a:t>
            </a:r>
            <a:r>
              <a:rPr lang="en-US" altLang="it-IT" sz="2000" dirty="0" smtClean="0"/>
              <a:t> can be extract in SOAP though the </a:t>
            </a:r>
            <a:r>
              <a:rPr lang="en-US" altLang="it-IT" sz="2000" b="1" i="1" dirty="0" err="1" smtClean="0"/>
              <a:t>GetStructureSpecificData</a:t>
            </a:r>
            <a:r>
              <a:rPr lang="en-US" altLang="it-IT" sz="2000" dirty="0" smtClean="0"/>
              <a:t> operation, or in REST through the Content negotiation (application/</a:t>
            </a:r>
            <a:r>
              <a:rPr lang="en-US" altLang="it-IT" sz="2000" dirty="0" err="1" smtClean="0"/>
              <a:t>vnd.sdmx.structurespecificdata+xml;version</a:t>
            </a:r>
            <a:r>
              <a:rPr lang="en-US" altLang="it-IT" sz="2000" dirty="0" smtClean="0"/>
              <a:t>=2.1). default is </a:t>
            </a:r>
            <a:r>
              <a:rPr lang="en-US" altLang="it-IT" sz="2000" dirty="0" err="1" smtClean="0"/>
              <a:t>GenericData</a:t>
            </a:r>
            <a:endParaRPr lang="en-US" altLang="it-IT" sz="20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365104"/>
            <a:ext cx="13525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arrotondato 2"/>
          <p:cNvSpPr/>
          <p:nvPr/>
        </p:nvSpPr>
        <p:spPr>
          <a:xfrm>
            <a:off x="3347864" y="4461693"/>
            <a:ext cx="1440160" cy="864096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Content</a:t>
            </a:r>
          </a:p>
          <a:p>
            <a:pPr algn="ctr"/>
            <a:r>
              <a:rPr lang="en-US" b="1" dirty="0" smtClean="0"/>
              <a:t>Negotiator</a:t>
            </a:r>
          </a:p>
          <a:p>
            <a:pPr algn="ctr"/>
            <a:r>
              <a:rPr lang="en-US" b="1" dirty="0" smtClean="0"/>
              <a:t>application</a:t>
            </a:r>
            <a:endParaRPr lang="en-US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263" y="4389685"/>
            <a:ext cx="1245049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C:\Users\rizzo\AppData\Local\Microsoft\Windows\Temporary Internet Files\Content.IE5\NBEDXWW9\User-expert.sv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5482" y="4223357"/>
            <a:ext cx="794990" cy="126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Connettore 2 4"/>
          <p:cNvCxnSpPr/>
          <p:nvPr/>
        </p:nvCxnSpPr>
        <p:spPr>
          <a:xfrm>
            <a:off x="7390705" y="4857737"/>
            <a:ext cx="709687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2 7"/>
          <p:cNvCxnSpPr/>
          <p:nvPr/>
        </p:nvCxnSpPr>
        <p:spPr>
          <a:xfrm flipH="1">
            <a:off x="4837122" y="4653136"/>
            <a:ext cx="1298141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/>
          <p:cNvSpPr txBox="1"/>
          <p:nvPr/>
        </p:nvSpPr>
        <p:spPr>
          <a:xfrm>
            <a:off x="4705350" y="4196705"/>
            <a:ext cx="15066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SDMX Query REST</a:t>
            </a:r>
            <a:endParaRPr lang="it-IT" sz="1400" dirty="0"/>
          </a:p>
        </p:txBody>
      </p:sp>
      <p:cxnSp>
        <p:nvCxnSpPr>
          <p:cNvPr id="17" name="Connettore 2 16"/>
          <p:cNvCxnSpPr/>
          <p:nvPr/>
        </p:nvCxnSpPr>
        <p:spPr>
          <a:xfrm flipH="1">
            <a:off x="2045060" y="4653136"/>
            <a:ext cx="1306945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sellaDiTesto 17"/>
          <p:cNvSpPr txBox="1"/>
          <p:nvPr/>
        </p:nvSpPr>
        <p:spPr>
          <a:xfrm>
            <a:off x="1907704" y="3933056"/>
            <a:ext cx="150669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dirty="0" smtClean="0"/>
              <a:t>SDMX Query REST</a:t>
            </a:r>
          </a:p>
          <a:p>
            <a:pPr algn="ctr"/>
            <a:r>
              <a:rPr lang="it-IT" sz="1400" dirty="0" smtClean="0"/>
              <a:t>+</a:t>
            </a:r>
          </a:p>
          <a:p>
            <a:pPr algn="ctr"/>
            <a:r>
              <a:rPr lang="it-IT" sz="1400" dirty="0" smtClean="0"/>
              <a:t>Content Type</a:t>
            </a:r>
            <a:endParaRPr lang="it-IT" sz="1400" dirty="0"/>
          </a:p>
        </p:txBody>
      </p:sp>
      <p:cxnSp>
        <p:nvCxnSpPr>
          <p:cNvPr id="22" name="Connettore 2 21"/>
          <p:cNvCxnSpPr/>
          <p:nvPr/>
        </p:nvCxnSpPr>
        <p:spPr>
          <a:xfrm flipH="1">
            <a:off x="2051720" y="5085184"/>
            <a:ext cx="1306945" cy="0"/>
          </a:xfrm>
          <a:prstGeom prst="straightConnector1">
            <a:avLst/>
          </a:prstGeom>
          <a:ln w="2540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/>
          <p:cNvCxnSpPr/>
          <p:nvPr/>
        </p:nvCxnSpPr>
        <p:spPr>
          <a:xfrm flipH="1">
            <a:off x="4849231" y="5085184"/>
            <a:ext cx="1306945" cy="0"/>
          </a:xfrm>
          <a:prstGeom prst="straightConnector1">
            <a:avLst/>
          </a:prstGeom>
          <a:ln w="2540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sellaDiTesto 23"/>
          <p:cNvSpPr txBox="1"/>
          <p:nvPr/>
        </p:nvSpPr>
        <p:spPr>
          <a:xfrm>
            <a:off x="1841215" y="5138028"/>
            <a:ext cx="1800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dirty="0" smtClean="0"/>
              <a:t>SDMX-ML</a:t>
            </a:r>
          </a:p>
          <a:p>
            <a:pPr algn="ctr"/>
            <a:r>
              <a:rPr lang="it-IT" sz="1400" dirty="0" smtClean="0"/>
              <a:t>StructureSpecificData </a:t>
            </a:r>
            <a:endParaRPr lang="it-IT" sz="1400" dirty="0"/>
          </a:p>
        </p:txBody>
      </p:sp>
      <p:sp>
        <p:nvSpPr>
          <p:cNvPr id="25" name="CasellaDiTesto 24"/>
          <p:cNvSpPr txBox="1"/>
          <p:nvPr/>
        </p:nvSpPr>
        <p:spPr>
          <a:xfrm>
            <a:off x="4643522" y="5138028"/>
            <a:ext cx="1800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dirty="0" smtClean="0"/>
              <a:t>SDMX-ML</a:t>
            </a:r>
          </a:p>
          <a:p>
            <a:pPr algn="ctr"/>
            <a:r>
              <a:rPr lang="it-IT" sz="1400" dirty="0" smtClean="0"/>
              <a:t>StructureSpecificData 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68822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olo 1"/>
          <p:cNvSpPr>
            <a:spLocks noGrp="1"/>
          </p:cNvSpPr>
          <p:nvPr>
            <p:ph type="title" idx="4294967295"/>
          </p:nvPr>
        </p:nvSpPr>
        <p:spPr>
          <a:xfrm>
            <a:off x="468313" y="8999"/>
            <a:ext cx="8229600" cy="395665"/>
          </a:xfrm>
        </p:spPr>
        <p:txBody>
          <a:bodyPr>
            <a:normAutofit fontScale="90000"/>
          </a:bodyPr>
          <a:lstStyle/>
          <a:p>
            <a:r>
              <a:rPr lang="en-GB" altLang="it-IT" sz="2800" b="1" dirty="0" smtClean="0">
                <a:solidFill>
                  <a:srgbClr val="C00000"/>
                </a:solidFill>
              </a:rPr>
              <a:t>SDMX Reference Infrastructure (ultimate) - versioning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634284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58110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ilindro 6"/>
          <p:cNvSpPr/>
          <p:nvPr/>
        </p:nvSpPr>
        <p:spPr>
          <a:xfrm>
            <a:off x="539750" y="981075"/>
            <a:ext cx="1439863" cy="1295400"/>
          </a:xfrm>
          <a:prstGeom prst="can">
            <a:avLst/>
          </a:prstGeom>
          <a:solidFill>
            <a:schemeClr val="accent6">
              <a:alpha val="51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dirty="0"/>
          </a:p>
        </p:txBody>
      </p:sp>
      <p:sp>
        <p:nvSpPr>
          <p:cNvPr id="8195" name="Slide Number Placeholder 1"/>
          <p:cNvSpPr txBox="1">
            <a:spLocks noGrp="1"/>
          </p:cNvSpPr>
          <p:nvPr/>
        </p:nvSpPr>
        <p:spPr bwMode="auto">
          <a:xfrm>
            <a:off x="8305800" y="6453188"/>
            <a:ext cx="838200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it-IT" sz="1400" b="1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8196" name="Titolo 1"/>
          <p:cNvSpPr>
            <a:spLocks noGrp="1"/>
          </p:cNvSpPr>
          <p:nvPr>
            <p:ph type="title" idx="4294967295"/>
          </p:nvPr>
        </p:nvSpPr>
        <p:spPr>
          <a:xfrm>
            <a:off x="468313" y="115888"/>
            <a:ext cx="8229600" cy="576262"/>
          </a:xfrm>
        </p:spPr>
        <p:txBody>
          <a:bodyPr>
            <a:normAutofit/>
          </a:bodyPr>
          <a:lstStyle/>
          <a:p>
            <a:pPr eaLnBrk="1" hangingPunct="1"/>
            <a:r>
              <a:rPr lang="en-GB" altLang="it-IT" sz="2800" b="1" dirty="0" smtClean="0">
                <a:solidFill>
                  <a:srgbClr val="C00000"/>
                </a:solidFill>
              </a:rPr>
              <a:t>SDMX Reference Infrastructure  - “Integration”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3" name="Cilindro 2"/>
          <p:cNvSpPr/>
          <p:nvPr/>
        </p:nvSpPr>
        <p:spPr>
          <a:xfrm>
            <a:off x="684213" y="1125538"/>
            <a:ext cx="1439862" cy="1295400"/>
          </a:xfrm>
          <a:prstGeom prst="can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/>
              <a:t>DDB</a:t>
            </a:r>
          </a:p>
          <a:p>
            <a:pPr algn="ctr">
              <a:defRPr/>
            </a:pPr>
            <a:r>
              <a:rPr lang="it-IT" b="1" dirty="0"/>
              <a:t>SQL Server</a:t>
            </a:r>
          </a:p>
        </p:txBody>
      </p:sp>
      <p:sp>
        <p:nvSpPr>
          <p:cNvPr id="9" name="Cilindro 8"/>
          <p:cNvSpPr/>
          <p:nvPr/>
        </p:nvSpPr>
        <p:spPr>
          <a:xfrm>
            <a:off x="555625" y="2852738"/>
            <a:ext cx="1439863" cy="1296987"/>
          </a:xfrm>
          <a:prstGeom prst="can">
            <a:avLst/>
          </a:prstGeom>
          <a:solidFill>
            <a:schemeClr val="accent6">
              <a:alpha val="51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dirty="0"/>
          </a:p>
        </p:txBody>
      </p:sp>
      <p:sp>
        <p:nvSpPr>
          <p:cNvPr id="10" name="Cilindro 9"/>
          <p:cNvSpPr/>
          <p:nvPr/>
        </p:nvSpPr>
        <p:spPr>
          <a:xfrm>
            <a:off x="698500" y="2997200"/>
            <a:ext cx="1439863" cy="1295400"/>
          </a:xfrm>
          <a:prstGeom prst="can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/>
              <a:t>DDB</a:t>
            </a:r>
          </a:p>
          <a:p>
            <a:pPr algn="ctr">
              <a:defRPr/>
            </a:pPr>
            <a:r>
              <a:rPr lang="it-IT" b="1" dirty="0"/>
              <a:t>Oracle</a:t>
            </a:r>
          </a:p>
        </p:txBody>
      </p:sp>
      <p:sp>
        <p:nvSpPr>
          <p:cNvPr id="11" name="Cilindro 10"/>
          <p:cNvSpPr/>
          <p:nvPr/>
        </p:nvSpPr>
        <p:spPr>
          <a:xfrm>
            <a:off x="539750" y="4652963"/>
            <a:ext cx="1439863" cy="1296987"/>
          </a:xfrm>
          <a:prstGeom prst="can">
            <a:avLst/>
          </a:prstGeom>
          <a:solidFill>
            <a:schemeClr val="accent6">
              <a:alpha val="51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dirty="0"/>
          </a:p>
        </p:txBody>
      </p:sp>
      <p:sp>
        <p:nvSpPr>
          <p:cNvPr id="12" name="Cilindro 11"/>
          <p:cNvSpPr/>
          <p:nvPr/>
        </p:nvSpPr>
        <p:spPr>
          <a:xfrm>
            <a:off x="684213" y="4797425"/>
            <a:ext cx="1439862" cy="1295400"/>
          </a:xfrm>
          <a:prstGeom prst="can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/>
              <a:t>DDB</a:t>
            </a:r>
          </a:p>
          <a:p>
            <a:pPr algn="ctr">
              <a:defRPr/>
            </a:pPr>
            <a:r>
              <a:rPr lang="it-IT" b="1" dirty="0"/>
              <a:t>mySQL</a:t>
            </a:r>
          </a:p>
        </p:txBody>
      </p:sp>
      <p:sp>
        <p:nvSpPr>
          <p:cNvPr id="13" name="Cilindro 12"/>
          <p:cNvSpPr/>
          <p:nvPr/>
        </p:nvSpPr>
        <p:spPr>
          <a:xfrm>
            <a:off x="3779838" y="2827338"/>
            <a:ext cx="1439862" cy="1643062"/>
          </a:xfrm>
          <a:prstGeom prst="ca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/>
              <a:t>MSDB</a:t>
            </a:r>
          </a:p>
          <a:p>
            <a:pPr algn="ctr">
              <a:defRPr/>
            </a:pPr>
            <a:r>
              <a:rPr lang="it-IT" b="1" dirty="0"/>
              <a:t>SQL Server or Oracle</a:t>
            </a:r>
          </a:p>
          <a:p>
            <a:pPr algn="ctr">
              <a:defRPr/>
            </a:pPr>
            <a:r>
              <a:rPr lang="it-IT" b="1" dirty="0"/>
              <a:t>Or mySQL </a:t>
            </a:r>
          </a:p>
        </p:txBody>
      </p:sp>
      <p:sp>
        <p:nvSpPr>
          <p:cNvPr id="4" name="Rettangolo arrotondato 3"/>
          <p:cNvSpPr/>
          <p:nvPr/>
        </p:nvSpPr>
        <p:spPr>
          <a:xfrm>
            <a:off x="3779838" y="1268413"/>
            <a:ext cx="1296987" cy="720725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/>
              <a:t>Mapping Assistant</a:t>
            </a:r>
          </a:p>
        </p:txBody>
      </p:sp>
      <p:sp>
        <p:nvSpPr>
          <p:cNvPr id="15" name="Rettangolo arrotondato 14"/>
          <p:cNvSpPr/>
          <p:nvPr/>
        </p:nvSpPr>
        <p:spPr>
          <a:xfrm>
            <a:off x="6516688" y="3209925"/>
            <a:ext cx="1295400" cy="871538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/>
              <a:t>Web Service</a:t>
            </a:r>
          </a:p>
        </p:txBody>
      </p:sp>
      <p:cxnSp>
        <p:nvCxnSpPr>
          <p:cNvPr id="6" name="Connettore 2 5"/>
          <p:cNvCxnSpPr>
            <a:stCxn id="13" idx="4"/>
            <a:endCxn id="15" idx="1"/>
          </p:cNvCxnSpPr>
          <p:nvPr/>
        </p:nvCxnSpPr>
        <p:spPr>
          <a:xfrm flipV="1">
            <a:off x="5219700" y="3644900"/>
            <a:ext cx="1296988" cy="317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4 16"/>
          <p:cNvCxnSpPr>
            <a:stCxn id="3" idx="4"/>
            <a:endCxn id="13" idx="2"/>
          </p:cNvCxnSpPr>
          <p:nvPr/>
        </p:nvCxnSpPr>
        <p:spPr>
          <a:xfrm>
            <a:off x="2124075" y="1773238"/>
            <a:ext cx="1655763" cy="1874837"/>
          </a:xfrm>
          <a:prstGeom prst="bentConnector3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2 18"/>
          <p:cNvCxnSpPr>
            <a:stCxn id="10" idx="4"/>
            <a:endCxn id="13" idx="2"/>
          </p:cNvCxnSpPr>
          <p:nvPr/>
        </p:nvCxnSpPr>
        <p:spPr>
          <a:xfrm>
            <a:off x="2138363" y="3644900"/>
            <a:ext cx="1641475" cy="317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4 20"/>
          <p:cNvCxnSpPr>
            <a:stCxn id="12" idx="4"/>
            <a:endCxn id="13" idx="2"/>
          </p:cNvCxnSpPr>
          <p:nvPr/>
        </p:nvCxnSpPr>
        <p:spPr>
          <a:xfrm flipV="1">
            <a:off x="2124075" y="3648075"/>
            <a:ext cx="1655763" cy="1797050"/>
          </a:xfrm>
          <a:prstGeom prst="bentConnector3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62224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1"/>
          <p:cNvSpPr txBox="1">
            <a:spLocks noGrp="1"/>
          </p:cNvSpPr>
          <p:nvPr/>
        </p:nvSpPr>
        <p:spPr bwMode="auto">
          <a:xfrm>
            <a:off x="8305800" y="6453188"/>
            <a:ext cx="838200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it-IT" sz="1400" b="1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219" name="Titolo 1"/>
          <p:cNvSpPr>
            <a:spLocks noGrp="1"/>
          </p:cNvSpPr>
          <p:nvPr>
            <p:ph type="title" idx="4294967295"/>
          </p:nvPr>
        </p:nvSpPr>
        <p:spPr>
          <a:xfrm>
            <a:off x="468313" y="115888"/>
            <a:ext cx="8229600" cy="576262"/>
          </a:xfrm>
        </p:spPr>
        <p:txBody>
          <a:bodyPr/>
          <a:lstStyle/>
          <a:p>
            <a:r>
              <a:rPr lang="en-GB" altLang="it-IT" sz="2800" b="1" dirty="0">
                <a:solidFill>
                  <a:srgbClr val="C00000"/>
                </a:solidFill>
              </a:rPr>
              <a:t>SDMX Reference Infrastructure  </a:t>
            </a:r>
            <a:r>
              <a:rPr lang="en-GB" altLang="it-IT" sz="2800" b="1" dirty="0" smtClean="0">
                <a:solidFill>
                  <a:srgbClr val="C00000"/>
                </a:solidFill>
              </a:rPr>
              <a:t>– “scalability”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3" name="Cilindro 2"/>
          <p:cNvSpPr/>
          <p:nvPr/>
        </p:nvSpPr>
        <p:spPr>
          <a:xfrm>
            <a:off x="3651250" y="836613"/>
            <a:ext cx="1439863" cy="1800225"/>
          </a:xfrm>
          <a:prstGeom prst="can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/>
              <a:t>MSDB</a:t>
            </a:r>
          </a:p>
          <a:p>
            <a:pPr algn="ctr">
              <a:defRPr/>
            </a:pPr>
            <a:r>
              <a:rPr lang="it-IT" b="1" dirty="0"/>
              <a:t>SQL Server or Oracle</a:t>
            </a:r>
          </a:p>
          <a:p>
            <a:pPr algn="ctr">
              <a:defRPr/>
            </a:pPr>
            <a:r>
              <a:rPr lang="it-IT" b="1" dirty="0"/>
              <a:t>Or mySQL </a:t>
            </a:r>
          </a:p>
        </p:txBody>
      </p:sp>
      <p:sp>
        <p:nvSpPr>
          <p:cNvPr id="13" name="Cilindro 12"/>
          <p:cNvSpPr/>
          <p:nvPr/>
        </p:nvSpPr>
        <p:spPr>
          <a:xfrm>
            <a:off x="827088" y="2890838"/>
            <a:ext cx="1441450" cy="1643062"/>
          </a:xfrm>
          <a:prstGeom prst="ca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/>
              <a:t>DDB</a:t>
            </a:r>
          </a:p>
          <a:p>
            <a:pPr algn="ctr">
              <a:defRPr/>
            </a:pPr>
            <a:r>
              <a:rPr lang="it-IT" b="1" dirty="0"/>
              <a:t>SQL Server or Oracle</a:t>
            </a:r>
          </a:p>
          <a:p>
            <a:pPr algn="ctr">
              <a:defRPr/>
            </a:pPr>
            <a:r>
              <a:rPr lang="it-IT" b="1" dirty="0"/>
              <a:t>Or mySQL </a:t>
            </a:r>
          </a:p>
        </p:txBody>
      </p:sp>
      <p:sp>
        <p:nvSpPr>
          <p:cNvPr id="4" name="Rettangolo arrotondato 3"/>
          <p:cNvSpPr/>
          <p:nvPr/>
        </p:nvSpPr>
        <p:spPr>
          <a:xfrm>
            <a:off x="1116013" y="1397000"/>
            <a:ext cx="1295400" cy="719138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/>
              <a:t>Mapping Assistant</a:t>
            </a:r>
          </a:p>
        </p:txBody>
      </p:sp>
      <p:sp>
        <p:nvSpPr>
          <p:cNvPr id="15" name="Rettangolo arrotondato 14"/>
          <p:cNvSpPr/>
          <p:nvPr/>
        </p:nvSpPr>
        <p:spPr>
          <a:xfrm>
            <a:off x="6300788" y="1320800"/>
            <a:ext cx="1295400" cy="871538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/>
              <a:t>Web Service</a:t>
            </a:r>
          </a:p>
        </p:txBody>
      </p:sp>
      <p:sp>
        <p:nvSpPr>
          <p:cNvPr id="18" name="Rettangolo arrotondato 17"/>
          <p:cNvSpPr/>
          <p:nvPr/>
        </p:nvSpPr>
        <p:spPr>
          <a:xfrm>
            <a:off x="6300788" y="3284538"/>
            <a:ext cx="1295400" cy="871537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/>
              <a:t>Web Service</a:t>
            </a:r>
          </a:p>
        </p:txBody>
      </p:sp>
      <p:sp>
        <p:nvSpPr>
          <p:cNvPr id="20" name="Rettangolo arrotondato 19"/>
          <p:cNvSpPr/>
          <p:nvPr/>
        </p:nvSpPr>
        <p:spPr>
          <a:xfrm>
            <a:off x="6300788" y="5221288"/>
            <a:ext cx="1295400" cy="871537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/>
              <a:t>Web Service</a:t>
            </a:r>
          </a:p>
        </p:txBody>
      </p:sp>
      <p:sp>
        <p:nvSpPr>
          <p:cNvPr id="22" name="Cilindro 21"/>
          <p:cNvSpPr/>
          <p:nvPr/>
        </p:nvSpPr>
        <p:spPr>
          <a:xfrm>
            <a:off x="3651250" y="2813050"/>
            <a:ext cx="1439863" cy="1800225"/>
          </a:xfrm>
          <a:prstGeom prst="can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/>
              <a:t>MSDB</a:t>
            </a:r>
          </a:p>
          <a:p>
            <a:pPr algn="ctr">
              <a:defRPr/>
            </a:pPr>
            <a:r>
              <a:rPr lang="it-IT" b="1" dirty="0"/>
              <a:t>SQL Server or Oracle</a:t>
            </a:r>
          </a:p>
          <a:p>
            <a:pPr algn="ctr">
              <a:defRPr/>
            </a:pPr>
            <a:r>
              <a:rPr lang="it-IT" b="1" dirty="0"/>
              <a:t>Or mySQL </a:t>
            </a:r>
          </a:p>
        </p:txBody>
      </p:sp>
      <p:sp>
        <p:nvSpPr>
          <p:cNvPr id="23" name="Cilindro 22"/>
          <p:cNvSpPr/>
          <p:nvPr/>
        </p:nvSpPr>
        <p:spPr>
          <a:xfrm>
            <a:off x="3630613" y="4727575"/>
            <a:ext cx="1439862" cy="1800225"/>
          </a:xfrm>
          <a:prstGeom prst="can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/>
              <a:t>MSDB</a:t>
            </a:r>
          </a:p>
          <a:p>
            <a:pPr algn="ctr">
              <a:defRPr/>
            </a:pPr>
            <a:r>
              <a:rPr lang="it-IT" b="1" dirty="0"/>
              <a:t>SQL Server or Oracle</a:t>
            </a:r>
          </a:p>
          <a:p>
            <a:pPr algn="ctr">
              <a:defRPr/>
            </a:pPr>
            <a:r>
              <a:rPr lang="it-IT" b="1" dirty="0"/>
              <a:t>Or mySQL </a:t>
            </a:r>
          </a:p>
        </p:txBody>
      </p:sp>
      <p:cxnSp>
        <p:nvCxnSpPr>
          <p:cNvPr id="5" name="Connettore 4 4"/>
          <p:cNvCxnSpPr>
            <a:stCxn id="13" idx="4"/>
            <a:endCxn id="3" idx="2"/>
          </p:cNvCxnSpPr>
          <p:nvPr/>
        </p:nvCxnSpPr>
        <p:spPr>
          <a:xfrm flipV="1">
            <a:off x="2268538" y="1736725"/>
            <a:ext cx="1382712" cy="1976438"/>
          </a:xfrm>
          <a:prstGeom prst="bentConnector3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2 13"/>
          <p:cNvCxnSpPr>
            <a:stCxn id="13" idx="4"/>
            <a:endCxn id="22" idx="2"/>
          </p:cNvCxnSpPr>
          <p:nvPr/>
        </p:nvCxnSpPr>
        <p:spPr>
          <a:xfrm>
            <a:off x="2268538" y="3713163"/>
            <a:ext cx="1382712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4 23"/>
          <p:cNvCxnSpPr>
            <a:stCxn id="13" idx="4"/>
            <a:endCxn id="23" idx="2"/>
          </p:cNvCxnSpPr>
          <p:nvPr/>
        </p:nvCxnSpPr>
        <p:spPr>
          <a:xfrm>
            <a:off x="2268538" y="3713163"/>
            <a:ext cx="1362075" cy="1914525"/>
          </a:xfrm>
          <a:prstGeom prst="bentConnector3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2 25"/>
          <p:cNvCxnSpPr>
            <a:stCxn id="3" idx="4"/>
            <a:endCxn id="15" idx="1"/>
          </p:cNvCxnSpPr>
          <p:nvPr/>
        </p:nvCxnSpPr>
        <p:spPr>
          <a:xfrm>
            <a:off x="5091113" y="1736725"/>
            <a:ext cx="1209675" cy="190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2 27"/>
          <p:cNvCxnSpPr>
            <a:stCxn id="22" idx="4"/>
            <a:endCxn id="18" idx="1"/>
          </p:cNvCxnSpPr>
          <p:nvPr/>
        </p:nvCxnSpPr>
        <p:spPr>
          <a:xfrm>
            <a:off x="5091113" y="3713163"/>
            <a:ext cx="1209675" cy="793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2 29"/>
          <p:cNvCxnSpPr>
            <a:stCxn id="23" idx="4"/>
            <a:endCxn id="20" idx="1"/>
          </p:cNvCxnSpPr>
          <p:nvPr/>
        </p:nvCxnSpPr>
        <p:spPr>
          <a:xfrm>
            <a:off x="5070475" y="5627688"/>
            <a:ext cx="1230313" cy="3016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41336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olo 1"/>
          <p:cNvSpPr>
            <a:spLocks noGrp="1"/>
          </p:cNvSpPr>
          <p:nvPr>
            <p:ph type="title" idx="4294967295"/>
          </p:nvPr>
        </p:nvSpPr>
        <p:spPr>
          <a:xfrm>
            <a:off x="468313" y="115888"/>
            <a:ext cx="8229600" cy="576262"/>
          </a:xfrm>
        </p:spPr>
        <p:txBody>
          <a:bodyPr/>
          <a:lstStyle/>
          <a:p>
            <a:r>
              <a:rPr lang="en-GB" altLang="it-IT" sz="2800" b="1" dirty="0" smtClean="0">
                <a:solidFill>
                  <a:srgbClr val="C00000"/>
                </a:solidFill>
              </a:rPr>
              <a:t>Training environment</a:t>
            </a:r>
            <a:endParaRPr lang="en-GB" alt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27" name="Segnaposto contenuto 2"/>
          <p:cNvSpPr>
            <a:spLocks noGrp="1"/>
          </p:cNvSpPr>
          <p:nvPr>
            <p:ph idx="1"/>
          </p:nvPr>
        </p:nvSpPr>
        <p:spPr>
          <a:xfrm>
            <a:off x="468313" y="1052736"/>
            <a:ext cx="8207375" cy="5255988"/>
          </a:xfrm>
        </p:spPr>
        <p:txBody>
          <a:bodyPr/>
          <a:lstStyle/>
          <a:p>
            <a:pPr marL="0" lvl="1" indent="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altLang="it-IT" sz="2200" dirty="0" smtClean="0"/>
              <a:t>All modules are installed on the same computer with the following characteristics:</a:t>
            </a:r>
          </a:p>
          <a:p>
            <a:pPr marL="342900" lvl="1" indent="-34290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it-IT" sz="2200" dirty="0"/>
              <a:t>MS Windows </a:t>
            </a:r>
            <a:r>
              <a:rPr lang="en-US" altLang="it-IT" sz="2200" dirty="0" smtClean="0"/>
              <a:t>7 Operating System</a:t>
            </a:r>
          </a:p>
          <a:p>
            <a:pPr marL="342900" lvl="1" indent="-34290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it-IT" sz="2200" dirty="0" smtClean="0"/>
              <a:t>.NET 4.0 framework</a:t>
            </a:r>
          </a:p>
          <a:p>
            <a:pPr marL="342900" lvl="1" indent="-34290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it-IT" sz="2200" dirty="0" smtClean="0"/>
              <a:t>Internet Information Server</a:t>
            </a:r>
          </a:p>
          <a:p>
            <a:pPr marL="342900" lvl="1" indent="-34290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it-IT" sz="2200" dirty="0" smtClean="0"/>
              <a:t>MS SQL Server XE</a:t>
            </a:r>
          </a:p>
        </p:txBody>
      </p:sp>
    </p:spTree>
    <p:extLst>
      <p:ext uri="{BB962C8B-B14F-4D97-AF65-F5344CB8AC3E}">
        <p14:creationId xmlns:p14="http://schemas.microsoft.com/office/powerpoint/2010/main" val="23772257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</TotalTime>
  <Words>1948</Words>
  <Application>Microsoft Office PowerPoint</Application>
  <PresentationFormat>Presentazione su schermo (4:3)</PresentationFormat>
  <Paragraphs>402</Paragraphs>
  <Slides>54</Slides>
  <Notes>52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54</vt:i4>
      </vt:variant>
    </vt:vector>
  </HeadingPairs>
  <TitlesOfParts>
    <vt:vector size="55" baseType="lpstr">
      <vt:lpstr>Tema di Office</vt:lpstr>
      <vt:lpstr>Presentazione standard di PowerPoint</vt:lpstr>
      <vt:lpstr>Summary</vt:lpstr>
      <vt:lpstr>Training objectives</vt:lpstr>
      <vt:lpstr>SDMX Reference Infrastructure – Building Blocks</vt:lpstr>
      <vt:lpstr>SDMX Reference Infrastructure (ultimate) - versioning</vt:lpstr>
      <vt:lpstr>SDMX Reference Infrastructure (ultimate) - versioning</vt:lpstr>
      <vt:lpstr>SDMX Reference Infrastructure  - “Integration”</vt:lpstr>
      <vt:lpstr>SDMX Reference Infrastructure  – “scalability”</vt:lpstr>
      <vt:lpstr>Training environment</vt:lpstr>
      <vt:lpstr>Mapping Assistant</vt:lpstr>
      <vt:lpstr>Mapping Assistant workflow</vt:lpstr>
      <vt:lpstr>Mapping Assistant – Dataset functionalities</vt:lpstr>
      <vt:lpstr>STEP 0 – MSDB connection</vt:lpstr>
      <vt:lpstr>STEP 0 – MSDB connection wizard</vt:lpstr>
      <vt:lpstr>STEP 0 – MSDB connection wizard</vt:lpstr>
      <vt:lpstr>STEP 0 – DDB connection</vt:lpstr>
      <vt:lpstr>STEP 0 – DDB connection</vt:lpstr>
      <vt:lpstr>Step 1 – Load SDMX structural files</vt:lpstr>
      <vt:lpstr>The Data Structure Definition (ECOFIN_DSD)</vt:lpstr>
      <vt:lpstr>Load SDMX Structures</vt:lpstr>
      <vt:lpstr>Loading SDMX Structure files: rules</vt:lpstr>
      <vt:lpstr>Import a Category Scheme and create a new Category</vt:lpstr>
      <vt:lpstr>Import a DSD and create a Dataflow</vt:lpstr>
      <vt:lpstr>Create a Dataflow</vt:lpstr>
      <vt:lpstr>Step 2 – Map local database schema (Dataset)</vt:lpstr>
      <vt:lpstr>Create a Dataset through the «Query Editor»</vt:lpstr>
      <vt:lpstr>Create a Dataset through the “Query Editor”</vt:lpstr>
      <vt:lpstr>Change names at the Dataset columns</vt:lpstr>
      <vt:lpstr>Associate dimension descriptions to codes</vt:lpstr>
      <vt:lpstr>Exercise  - Add a constraint</vt:lpstr>
      <vt:lpstr>Step 3 – Map local concepts to SDMX one (Mapping set)</vt:lpstr>
      <vt:lpstr>Create a MappingSet</vt:lpstr>
      <vt:lpstr>Step 4 – Map local codes to SDMX one (Transcoding)</vt:lpstr>
      <vt:lpstr>Transcoding exercise</vt:lpstr>
      <vt:lpstr>Transcoding steps (1/2) </vt:lpstr>
      <vt:lpstr>Transcoding steps (2/2) </vt:lpstr>
      <vt:lpstr>verify the transcoding</vt:lpstr>
      <vt:lpstr>Transcode DATADOMAIN and INDICATOR concepts  </vt:lpstr>
      <vt:lpstr>Set the DataFlow in produzione</vt:lpstr>
      <vt:lpstr>Test Client</vt:lpstr>
      <vt:lpstr>Set up the TestClient</vt:lpstr>
      <vt:lpstr>TestClient functionalities</vt:lpstr>
      <vt:lpstr>Extract an SDMX-ML data file with the TestClient</vt:lpstr>
      <vt:lpstr>Web Service</vt:lpstr>
      <vt:lpstr>Set up the Web Service</vt:lpstr>
      <vt:lpstr>The Web Service helper</vt:lpstr>
      <vt:lpstr>Web Client</vt:lpstr>
      <vt:lpstr>Set up the Web Client</vt:lpstr>
      <vt:lpstr>Using the Web Client</vt:lpstr>
      <vt:lpstr>Transcoding TIME_PERIOD</vt:lpstr>
      <vt:lpstr>Set in production and tests</vt:lpstr>
      <vt:lpstr>configure the TestClient to interact with the WS</vt:lpstr>
      <vt:lpstr>Use the TestClient to interact with the WS</vt:lpstr>
      <vt:lpstr>What more for the SDDS Plus exercise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Francesco Rizzo</dc:creator>
  <cp:lastModifiedBy>Francesco Rizzo</cp:lastModifiedBy>
  <cp:revision>76</cp:revision>
  <dcterms:created xsi:type="dcterms:W3CDTF">2015-07-21T08:02:56Z</dcterms:created>
  <dcterms:modified xsi:type="dcterms:W3CDTF">2015-09-03T13:01:32Z</dcterms:modified>
</cp:coreProperties>
</file>